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43"/>
  </p:notesMasterIdLst>
  <p:sldIdLst>
    <p:sldId id="256" r:id="rId5"/>
    <p:sldId id="287" r:id="rId6"/>
    <p:sldId id="295" r:id="rId7"/>
    <p:sldId id="294" r:id="rId8"/>
    <p:sldId id="286" r:id="rId9"/>
    <p:sldId id="280" r:id="rId10"/>
    <p:sldId id="301" r:id="rId11"/>
    <p:sldId id="302" r:id="rId12"/>
    <p:sldId id="281" r:id="rId13"/>
    <p:sldId id="282" r:id="rId14"/>
    <p:sldId id="283" r:id="rId15"/>
    <p:sldId id="284" r:id="rId16"/>
    <p:sldId id="289" r:id="rId17"/>
    <p:sldId id="290" r:id="rId18"/>
    <p:sldId id="296" r:id="rId19"/>
    <p:sldId id="297" r:id="rId20"/>
    <p:sldId id="299" r:id="rId21"/>
    <p:sldId id="298" r:id="rId22"/>
    <p:sldId id="288" r:id="rId23"/>
    <p:sldId id="261" r:id="rId24"/>
    <p:sldId id="257" r:id="rId25"/>
    <p:sldId id="262" r:id="rId26"/>
    <p:sldId id="263" r:id="rId27"/>
    <p:sldId id="300" r:id="rId28"/>
    <p:sldId id="264" r:id="rId29"/>
    <p:sldId id="270" r:id="rId30"/>
    <p:sldId id="272" r:id="rId31"/>
    <p:sldId id="273" r:id="rId32"/>
    <p:sldId id="275" r:id="rId33"/>
    <p:sldId id="276" r:id="rId34"/>
    <p:sldId id="277" r:id="rId35"/>
    <p:sldId id="278" r:id="rId36"/>
    <p:sldId id="292" r:id="rId37"/>
    <p:sldId id="293" r:id="rId38"/>
    <p:sldId id="291" r:id="rId39"/>
    <p:sldId id="267" r:id="rId40"/>
    <p:sldId id="268" r:id="rId41"/>
    <p:sldId id="269" r:id="rId42"/>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3EB697F-F638-4A49-8BDE-39A4CCA1A982}" v="11" dt="2020-06-12T13:05:50.2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notesMaster" Target="notesMasters/notesMaster1.xml"/><Relationship Id="rId48" Type="http://schemas.microsoft.com/office/2015/10/relationships/revisionInfo" Target="revisionInfo.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idx="1"/>
          </p:nvPr>
        </p:nvSpPr>
        <p:spPr>
          <a:xfrm>
            <a:off x="3978275" y="0"/>
            <a:ext cx="3043238" cy="466725"/>
          </a:xfrm>
          <a:prstGeom prst="rect">
            <a:avLst/>
          </a:prstGeom>
        </p:spPr>
        <p:txBody>
          <a:bodyPr vert="horz" lIns="91427" tIns="45714" rIns="91427" bIns="45714" rtlCol="0"/>
          <a:lstStyle>
            <a:lvl1pPr algn="r">
              <a:defRPr sz="1200"/>
            </a:lvl1pPr>
          </a:lstStyle>
          <a:p>
            <a:fld id="{DE29D4AC-7413-4D54-8D8B-DAC8453565C6}" type="datetimeFigureOut">
              <a:rPr lang="en-US" smtClean="0"/>
              <a:t>9/10/2024</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1427" tIns="45714" rIns="91427" bIns="45714" rtlCol="0" anchor="ctr"/>
          <a:lstStyle/>
          <a:p>
            <a:endParaRPr lang="en-US"/>
          </a:p>
        </p:txBody>
      </p:sp>
      <p:sp>
        <p:nvSpPr>
          <p:cNvPr id="5" name="Notes Placeholder 4"/>
          <p:cNvSpPr>
            <a:spLocks noGrp="1"/>
          </p:cNvSpPr>
          <p:nvPr>
            <p:ph type="body" sz="quarter" idx="3"/>
          </p:nvPr>
        </p:nvSpPr>
        <p:spPr>
          <a:xfrm>
            <a:off x="701676" y="4479926"/>
            <a:ext cx="5619750" cy="3665538"/>
          </a:xfrm>
          <a:prstGeom prst="rect">
            <a:avLst/>
          </a:prstGeom>
        </p:spPr>
        <p:txBody>
          <a:bodyPr vert="horz" lIns="91427" tIns="45714" rIns="91427" bIns="457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6"/>
            <a:ext cx="3043238" cy="466725"/>
          </a:xfrm>
          <a:prstGeom prst="rect">
            <a:avLst/>
          </a:prstGeom>
        </p:spPr>
        <p:txBody>
          <a:bodyPr vert="horz" lIns="91427" tIns="45714" rIns="91427" bIns="45714"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6"/>
            <a:ext cx="3043238" cy="466725"/>
          </a:xfrm>
          <a:prstGeom prst="rect">
            <a:avLst/>
          </a:prstGeom>
        </p:spPr>
        <p:txBody>
          <a:bodyPr vert="horz" lIns="91427" tIns="45714" rIns="91427" bIns="45714" rtlCol="0" anchor="b"/>
          <a:lstStyle>
            <a:lvl1pPr algn="r">
              <a:defRPr sz="1200"/>
            </a:lvl1pPr>
          </a:lstStyle>
          <a:p>
            <a:fld id="{FFADC84D-29A9-47E2-B99B-7C227A100FB8}" type="slidenum">
              <a:rPr lang="en-US" smtClean="0"/>
              <a:t>‹#›</a:t>
            </a:fld>
            <a:endParaRPr lang="en-US"/>
          </a:p>
        </p:txBody>
      </p:sp>
    </p:spTree>
    <p:extLst>
      <p:ext uri="{BB962C8B-B14F-4D97-AF65-F5344CB8AC3E}">
        <p14:creationId xmlns:p14="http://schemas.microsoft.com/office/powerpoint/2010/main" val="38167159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FADC84D-29A9-47E2-B99B-7C227A100FB8}" type="slidenum">
              <a:rPr lang="en-US" smtClean="0"/>
              <a:t>1</a:t>
            </a:fld>
            <a:endParaRPr lang="en-US"/>
          </a:p>
        </p:txBody>
      </p:sp>
    </p:spTree>
    <p:extLst>
      <p:ext uri="{BB962C8B-B14F-4D97-AF65-F5344CB8AC3E}">
        <p14:creationId xmlns:p14="http://schemas.microsoft.com/office/powerpoint/2010/main" val="42625816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FADC84D-29A9-47E2-B99B-7C227A100FB8}" type="slidenum">
              <a:rPr lang="en-US" smtClean="0"/>
              <a:t>12</a:t>
            </a:fld>
            <a:endParaRPr lang="en-US"/>
          </a:p>
        </p:txBody>
      </p:sp>
    </p:spTree>
    <p:extLst>
      <p:ext uri="{BB962C8B-B14F-4D97-AF65-F5344CB8AC3E}">
        <p14:creationId xmlns:p14="http://schemas.microsoft.com/office/powerpoint/2010/main" val="11164008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FADC84D-29A9-47E2-B99B-7C227A100FB8}" type="slidenum">
              <a:rPr lang="en-US" smtClean="0"/>
              <a:t>13</a:t>
            </a:fld>
            <a:endParaRPr lang="en-US"/>
          </a:p>
        </p:txBody>
      </p:sp>
    </p:spTree>
    <p:extLst>
      <p:ext uri="{BB962C8B-B14F-4D97-AF65-F5344CB8AC3E}">
        <p14:creationId xmlns:p14="http://schemas.microsoft.com/office/powerpoint/2010/main" val="8659536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FADC84D-29A9-47E2-B99B-7C227A100FB8}" type="slidenum">
              <a:rPr lang="en-US" smtClean="0"/>
              <a:t>14</a:t>
            </a:fld>
            <a:endParaRPr lang="en-US"/>
          </a:p>
        </p:txBody>
      </p:sp>
    </p:spTree>
    <p:extLst>
      <p:ext uri="{BB962C8B-B14F-4D97-AF65-F5344CB8AC3E}">
        <p14:creationId xmlns:p14="http://schemas.microsoft.com/office/powerpoint/2010/main" val="11523230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FADC84D-29A9-47E2-B99B-7C227A100FB8}" type="slidenum">
              <a:rPr lang="en-US" smtClean="0"/>
              <a:t>15</a:t>
            </a:fld>
            <a:endParaRPr lang="en-US"/>
          </a:p>
        </p:txBody>
      </p:sp>
    </p:spTree>
    <p:extLst>
      <p:ext uri="{BB962C8B-B14F-4D97-AF65-F5344CB8AC3E}">
        <p14:creationId xmlns:p14="http://schemas.microsoft.com/office/powerpoint/2010/main" val="9838082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FADC84D-29A9-47E2-B99B-7C227A100FB8}" type="slidenum">
              <a:rPr lang="en-US" smtClean="0"/>
              <a:t>16</a:t>
            </a:fld>
            <a:endParaRPr lang="en-US"/>
          </a:p>
        </p:txBody>
      </p:sp>
    </p:spTree>
    <p:extLst>
      <p:ext uri="{BB962C8B-B14F-4D97-AF65-F5344CB8AC3E}">
        <p14:creationId xmlns:p14="http://schemas.microsoft.com/office/powerpoint/2010/main" val="41398069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FADC84D-29A9-47E2-B99B-7C227A100FB8}" type="slidenum">
              <a:rPr lang="en-US" smtClean="0"/>
              <a:t>17</a:t>
            </a:fld>
            <a:endParaRPr lang="en-US"/>
          </a:p>
        </p:txBody>
      </p:sp>
    </p:spTree>
    <p:extLst>
      <p:ext uri="{BB962C8B-B14F-4D97-AF65-F5344CB8AC3E}">
        <p14:creationId xmlns:p14="http://schemas.microsoft.com/office/powerpoint/2010/main" val="17082489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FADC84D-29A9-47E2-B99B-7C227A100FB8}" type="slidenum">
              <a:rPr lang="en-US" smtClean="0"/>
              <a:t>18</a:t>
            </a:fld>
            <a:endParaRPr lang="en-US"/>
          </a:p>
        </p:txBody>
      </p:sp>
    </p:spTree>
    <p:extLst>
      <p:ext uri="{BB962C8B-B14F-4D97-AF65-F5344CB8AC3E}">
        <p14:creationId xmlns:p14="http://schemas.microsoft.com/office/powerpoint/2010/main" val="30933691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FADC84D-29A9-47E2-B99B-7C227A100FB8}" type="slidenum">
              <a:rPr lang="en-US" smtClean="0"/>
              <a:t>19</a:t>
            </a:fld>
            <a:endParaRPr lang="en-US"/>
          </a:p>
        </p:txBody>
      </p:sp>
    </p:spTree>
    <p:extLst>
      <p:ext uri="{BB962C8B-B14F-4D97-AF65-F5344CB8AC3E}">
        <p14:creationId xmlns:p14="http://schemas.microsoft.com/office/powerpoint/2010/main" val="11720555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FADC84D-29A9-47E2-B99B-7C227A100FB8}" type="slidenum">
              <a:rPr lang="en-US" smtClean="0"/>
              <a:t>20</a:t>
            </a:fld>
            <a:endParaRPr lang="en-US"/>
          </a:p>
        </p:txBody>
      </p:sp>
    </p:spTree>
    <p:extLst>
      <p:ext uri="{BB962C8B-B14F-4D97-AF65-F5344CB8AC3E}">
        <p14:creationId xmlns:p14="http://schemas.microsoft.com/office/powerpoint/2010/main" val="16954618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FADC84D-29A9-47E2-B99B-7C227A100FB8}" type="slidenum">
              <a:rPr lang="en-US" smtClean="0"/>
              <a:t>21</a:t>
            </a:fld>
            <a:endParaRPr lang="en-US"/>
          </a:p>
        </p:txBody>
      </p:sp>
    </p:spTree>
    <p:extLst>
      <p:ext uri="{BB962C8B-B14F-4D97-AF65-F5344CB8AC3E}">
        <p14:creationId xmlns:p14="http://schemas.microsoft.com/office/powerpoint/2010/main" val="26276750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FADC84D-29A9-47E2-B99B-7C227A100FB8}" type="slidenum">
              <a:rPr lang="en-US" smtClean="0"/>
              <a:t>2</a:t>
            </a:fld>
            <a:endParaRPr lang="en-US"/>
          </a:p>
        </p:txBody>
      </p:sp>
    </p:spTree>
    <p:extLst>
      <p:ext uri="{BB962C8B-B14F-4D97-AF65-F5344CB8AC3E}">
        <p14:creationId xmlns:p14="http://schemas.microsoft.com/office/powerpoint/2010/main" val="22106861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FADC84D-29A9-47E2-B99B-7C227A100FB8}" type="slidenum">
              <a:rPr lang="en-US" smtClean="0"/>
              <a:t>22</a:t>
            </a:fld>
            <a:endParaRPr lang="en-US"/>
          </a:p>
        </p:txBody>
      </p:sp>
    </p:spTree>
    <p:extLst>
      <p:ext uri="{BB962C8B-B14F-4D97-AF65-F5344CB8AC3E}">
        <p14:creationId xmlns:p14="http://schemas.microsoft.com/office/powerpoint/2010/main" val="20832870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FADC84D-29A9-47E2-B99B-7C227A100FB8}" type="slidenum">
              <a:rPr lang="en-US" smtClean="0"/>
              <a:t>23</a:t>
            </a:fld>
            <a:endParaRPr lang="en-US"/>
          </a:p>
        </p:txBody>
      </p:sp>
    </p:spTree>
    <p:extLst>
      <p:ext uri="{BB962C8B-B14F-4D97-AF65-F5344CB8AC3E}">
        <p14:creationId xmlns:p14="http://schemas.microsoft.com/office/powerpoint/2010/main" val="31723858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FADC84D-29A9-47E2-B99B-7C227A100FB8}" type="slidenum">
              <a:rPr lang="en-US" smtClean="0"/>
              <a:t>25</a:t>
            </a:fld>
            <a:endParaRPr lang="en-US"/>
          </a:p>
        </p:txBody>
      </p:sp>
    </p:spTree>
    <p:extLst>
      <p:ext uri="{BB962C8B-B14F-4D97-AF65-F5344CB8AC3E}">
        <p14:creationId xmlns:p14="http://schemas.microsoft.com/office/powerpoint/2010/main" val="15962495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FADC84D-29A9-47E2-B99B-7C227A100FB8}" type="slidenum">
              <a:rPr lang="en-US" smtClean="0"/>
              <a:t>26</a:t>
            </a:fld>
            <a:endParaRPr lang="en-US"/>
          </a:p>
        </p:txBody>
      </p:sp>
    </p:spTree>
    <p:extLst>
      <p:ext uri="{BB962C8B-B14F-4D97-AF65-F5344CB8AC3E}">
        <p14:creationId xmlns:p14="http://schemas.microsoft.com/office/powerpoint/2010/main" val="11048850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FADC84D-29A9-47E2-B99B-7C227A100FB8}" type="slidenum">
              <a:rPr lang="en-US" smtClean="0"/>
              <a:t>27</a:t>
            </a:fld>
            <a:endParaRPr lang="en-US"/>
          </a:p>
        </p:txBody>
      </p:sp>
    </p:spTree>
    <p:extLst>
      <p:ext uri="{BB962C8B-B14F-4D97-AF65-F5344CB8AC3E}">
        <p14:creationId xmlns:p14="http://schemas.microsoft.com/office/powerpoint/2010/main" val="35983942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FADC84D-29A9-47E2-B99B-7C227A100FB8}" type="slidenum">
              <a:rPr lang="en-US" smtClean="0"/>
              <a:t>28</a:t>
            </a:fld>
            <a:endParaRPr lang="en-US"/>
          </a:p>
        </p:txBody>
      </p:sp>
    </p:spTree>
    <p:extLst>
      <p:ext uri="{BB962C8B-B14F-4D97-AF65-F5344CB8AC3E}">
        <p14:creationId xmlns:p14="http://schemas.microsoft.com/office/powerpoint/2010/main" val="33749393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FADC84D-29A9-47E2-B99B-7C227A100FB8}" type="slidenum">
              <a:rPr lang="en-US" smtClean="0"/>
              <a:t>29</a:t>
            </a:fld>
            <a:endParaRPr lang="en-US"/>
          </a:p>
        </p:txBody>
      </p:sp>
    </p:spTree>
    <p:extLst>
      <p:ext uri="{BB962C8B-B14F-4D97-AF65-F5344CB8AC3E}">
        <p14:creationId xmlns:p14="http://schemas.microsoft.com/office/powerpoint/2010/main" val="393021299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FADC84D-29A9-47E2-B99B-7C227A100FB8}" type="slidenum">
              <a:rPr lang="en-US" smtClean="0"/>
              <a:t>30</a:t>
            </a:fld>
            <a:endParaRPr lang="en-US"/>
          </a:p>
        </p:txBody>
      </p:sp>
    </p:spTree>
    <p:extLst>
      <p:ext uri="{BB962C8B-B14F-4D97-AF65-F5344CB8AC3E}">
        <p14:creationId xmlns:p14="http://schemas.microsoft.com/office/powerpoint/2010/main" val="209296000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FADC84D-29A9-47E2-B99B-7C227A100FB8}" type="slidenum">
              <a:rPr lang="en-US" smtClean="0"/>
              <a:t>31</a:t>
            </a:fld>
            <a:endParaRPr lang="en-US"/>
          </a:p>
        </p:txBody>
      </p:sp>
    </p:spTree>
    <p:extLst>
      <p:ext uri="{BB962C8B-B14F-4D97-AF65-F5344CB8AC3E}">
        <p14:creationId xmlns:p14="http://schemas.microsoft.com/office/powerpoint/2010/main" val="369654777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FADC84D-29A9-47E2-B99B-7C227A100FB8}" type="slidenum">
              <a:rPr lang="en-US" smtClean="0"/>
              <a:t>32</a:t>
            </a:fld>
            <a:endParaRPr lang="en-US"/>
          </a:p>
        </p:txBody>
      </p:sp>
    </p:spTree>
    <p:extLst>
      <p:ext uri="{BB962C8B-B14F-4D97-AF65-F5344CB8AC3E}">
        <p14:creationId xmlns:p14="http://schemas.microsoft.com/office/powerpoint/2010/main" val="6579653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FADC84D-29A9-47E2-B99B-7C227A100FB8}" type="slidenum">
              <a:rPr lang="en-US" smtClean="0"/>
              <a:t>3</a:t>
            </a:fld>
            <a:endParaRPr lang="en-US"/>
          </a:p>
        </p:txBody>
      </p:sp>
    </p:spTree>
    <p:extLst>
      <p:ext uri="{BB962C8B-B14F-4D97-AF65-F5344CB8AC3E}">
        <p14:creationId xmlns:p14="http://schemas.microsoft.com/office/powerpoint/2010/main" val="145874456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FADC84D-29A9-47E2-B99B-7C227A100FB8}" type="slidenum">
              <a:rPr lang="en-US" smtClean="0"/>
              <a:t>33</a:t>
            </a:fld>
            <a:endParaRPr lang="en-US"/>
          </a:p>
        </p:txBody>
      </p:sp>
    </p:spTree>
    <p:extLst>
      <p:ext uri="{BB962C8B-B14F-4D97-AF65-F5344CB8AC3E}">
        <p14:creationId xmlns:p14="http://schemas.microsoft.com/office/powerpoint/2010/main" val="111153396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FADC84D-29A9-47E2-B99B-7C227A100FB8}" type="slidenum">
              <a:rPr lang="en-US" smtClean="0"/>
              <a:t>34</a:t>
            </a:fld>
            <a:endParaRPr lang="en-US"/>
          </a:p>
        </p:txBody>
      </p:sp>
    </p:spTree>
    <p:extLst>
      <p:ext uri="{BB962C8B-B14F-4D97-AF65-F5344CB8AC3E}">
        <p14:creationId xmlns:p14="http://schemas.microsoft.com/office/powerpoint/2010/main" val="378619043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FADC84D-29A9-47E2-B99B-7C227A100FB8}" type="slidenum">
              <a:rPr lang="en-US" smtClean="0"/>
              <a:t>35</a:t>
            </a:fld>
            <a:endParaRPr lang="en-US"/>
          </a:p>
        </p:txBody>
      </p:sp>
    </p:spTree>
    <p:extLst>
      <p:ext uri="{BB962C8B-B14F-4D97-AF65-F5344CB8AC3E}">
        <p14:creationId xmlns:p14="http://schemas.microsoft.com/office/powerpoint/2010/main" val="56173449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FADC84D-29A9-47E2-B99B-7C227A100FB8}" type="slidenum">
              <a:rPr lang="en-US" smtClean="0"/>
              <a:t>36</a:t>
            </a:fld>
            <a:endParaRPr lang="en-US"/>
          </a:p>
        </p:txBody>
      </p:sp>
    </p:spTree>
    <p:extLst>
      <p:ext uri="{BB962C8B-B14F-4D97-AF65-F5344CB8AC3E}">
        <p14:creationId xmlns:p14="http://schemas.microsoft.com/office/powerpoint/2010/main" val="118248702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FADC84D-29A9-47E2-B99B-7C227A100FB8}" type="slidenum">
              <a:rPr lang="en-US" smtClean="0"/>
              <a:t>37</a:t>
            </a:fld>
            <a:endParaRPr lang="en-US"/>
          </a:p>
        </p:txBody>
      </p:sp>
    </p:spTree>
    <p:extLst>
      <p:ext uri="{BB962C8B-B14F-4D97-AF65-F5344CB8AC3E}">
        <p14:creationId xmlns:p14="http://schemas.microsoft.com/office/powerpoint/2010/main" val="195905370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FADC84D-29A9-47E2-B99B-7C227A100FB8}" type="slidenum">
              <a:rPr lang="en-US" smtClean="0"/>
              <a:t>38</a:t>
            </a:fld>
            <a:endParaRPr lang="en-US"/>
          </a:p>
        </p:txBody>
      </p:sp>
    </p:spTree>
    <p:extLst>
      <p:ext uri="{BB962C8B-B14F-4D97-AF65-F5344CB8AC3E}">
        <p14:creationId xmlns:p14="http://schemas.microsoft.com/office/powerpoint/2010/main" val="24705994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FADC84D-29A9-47E2-B99B-7C227A100FB8}" type="slidenum">
              <a:rPr lang="en-US" smtClean="0"/>
              <a:t>4</a:t>
            </a:fld>
            <a:endParaRPr lang="en-US"/>
          </a:p>
        </p:txBody>
      </p:sp>
    </p:spTree>
    <p:extLst>
      <p:ext uri="{BB962C8B-B14F-4D97-AF65-F5344CB8AC3E}">
        <p14:creationId xmlns:p14="http://schemas.microsoft.com/office/powerpoint/2010/main" val="26371089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FADC84D-29A9-47E2-B99B-7C227A100FB8}" type="slidenum">
              <a:rPr lang="en-US" smtClean="0"/>
              <a:t>5</a:t>
            </a:fld>
            <a:endParaRPr lang="en-US"/>
          </a:p>
        </p:txBody>
      </p:sp>
    </p:spTree>
    <p:extLst>
      <p:ext uri="{BB962C8B-B14F-4D97-AF65-F5344CB8AC3E}">
        <p14:creationId xmlns:p14="http://schemas.microsoft.com/office/powerpoint/2010/main" val="18607920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FADC84D-29A9-47E2-B99B-7C227A100FB8}" type="slidenum">
              <a:rPr lang="en-US" smtClean="0"/>
              <a:t>6</a:t>
            </a:fld>
            <a:endParaRPr lang="en-US"/>
          </a:p>
        </p:txBody>
      </p:sp>
    </p:spTree>
    <p:extLst>
      <p:ext uri="{BB962C8B-B14F-4D97-AF65-F5344CB8AC3E}">
        <p14:creationId xmlns:p14="http://schemas.microsoft.com/office/powerpoint/2010/main" val="20700829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FADC84D-29A9-47E2-B99B-7C227A100FB8}" type="slidenum">
              <a:rPr lang="en-US" smtClean="0"/>
              <a:t>9</a:t>
            </a:fld>
            <a:endParaRPr lang="en-US"/>
          </a:p>
        </p:txBody>
      </p:sp>
    </p:spTree>
    <p:extLst>
      <p:ext uri="{BB962C8B-B14F-4D97-AF65-F5344CB8AC3E}">
        <p14:creationId xmlns:p14="http://schemas.microsoft.com/office/powerpoint/2010/main" val="9612577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FADC84D-29A9-47E2-B99B-7C227A100FB8}" type="slidenum">
              <a:rPr lang="en-US" smtClean="0"/>
              <a:t>10</a:t>
            </a:fld>
            <a:endParaRPr lang="en-US"/>
          </a:p>
        </p:txBody>
      </p:sp>
    </p:spTree>
    <p:extLst>
      <p:ext uri="{BB962C8B-B14F-4D97-AF65-F5344CB8AC3E}">
        <p14:creationId xmlns:p14="http://schemas.microsoft.com/office/powerpoint/2010/main" val="14491689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FADC84D-29A9-47E2-B99B-7C227A100FB8}" type="slidenum">
              <a:rPr lang="en-US" smtClean="0"/>
              <a:t>11</a:t>
            </a:fld>
            <a:endParaRPr lang="en-US"/>
          </a:p>
        </p:txBody>
      </p:sp>
    </p:spTree>
    <p:extLst>
      <p:ext uri="{BB962C8B-B14F-4D97-AF65-F5344CB8AC3E}">
        <p14:creationId xmlns:p14="http://schemas.microsoft.com/office/powerpoint/2010/main" val="15543549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8F68A23-AEBF-4EFB-8FF4-D08D5729637D}" type="datetimeFigureOut">
              <a:rPr lang="en-US" smtClean="0"/>
              <a:t>9/10/2024</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890E9202-ED99-4417-9DD3-7F1F344EAF0D}"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753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F68A23-AEBF-4EFB-8FF4-D08D5729637D}" type="datetimeFigureOut">
              <a:rPr lang="en-US" smtClean="0"/>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0E9202-ED99-4417-9DD3-7F1F344EAF0D}"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20727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F68A23-AEBF-4EFB-8FF4-D08D5729637D}" type="datetimeFigureOut">
              <a:rPr lang="en-US" smtClean="0"/>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0E9202-ED99-4417-9DD3-7F1F344EAF0D}"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0421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F68A23-AEBF-4EFB-8FF4-D08D5729637D}" type="datetimeFigureOut">
              <a:rPr lang="en-US" smtClean="0"/>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0E9202-ED99-4417-9DD3-7F1F344EAF0D}"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4660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8F68A23-AEBF-4EFB-8FF4-D08D5729637D}" type="datetimeFigureOut">
              <a:rPr lang="en-US" smtClean="0"/>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0E9202-ED99-4417-9DD3-7F1F344EAF0D}"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31512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8F68A23-AEBF-4EFB-8FF4-D08D5729637D}" type="datetimeFigureOut">
              <a:rPr lang="en-US" smtClean="0"/>
              <a:t>9/10/2024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0E9202-ED99-4417-9DD3-7F1F344EAF0D}"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38480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8F68A23-AEBF-4EFB-8FF4-D08D5729637D}" type="datetimeFigureOut">
              <a:rPr lang="en-US" smtClean="0"/>
              <a:t>9/10/2024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0E9202-ED99-4417-9DD3-7F1F344EAF0D}"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48659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8F68A23-AEBF-4EFB-8FF4-D08D5729637D}" type="datetimeFigureOut">
              <a:rPr lang="en-US" smtClean="0"/>
              <a:t>9/10/2024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0E9202-ED99-4417-9DD3-7F1F344EAF0D}"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56247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F68A23-AEBF-4EFB-8FF4-D08D5729637D}" type="datetimeFigureOut">
              <a:rPr lang="en-US" smtClean="0"/>
              <a:t>9/10/2024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0E9202-ED99-4417-9DD3-7F1F344EAF0D}" type="slidenum">
              <a:rPr lang="en-US" smtClean="0"/>
              <a:t>‹#›</a:t>
            </a:fld>
            <a:endParaRPr lang="en-US"/>
          </a:p>
        </p:txBody>
      </p:sp>
    </p:spTree>
    <p:extLst>
      <p:ext uri="{BB962C8B-B14F-4D97-AF65-F5344CB8AC3E}">
        <p14:creationId xmlns:p14="http://schemas.microsoft.com/office/powerpoint/2010/main" val="1600860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8F68A23-AEBF-4EFB-8FF4-D08D5729637D}" type="datetimeFigureOut">
              <a:rPr lang="en-US" smtClean="0"/>
              <a:t>9/10/2024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0E9202-ED99-4417-9DD3-7F1F344EAF0D}"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21612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18F68A23-AEBF-4EFB-8FF4-D08D5729637D}" type="datetimeFigureOut">
              <a:rPr lang="en-US" smtClean="0"/>
              <a:t>9/10/2024</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890E9202-ED99-4417-9DD3-7F1F344EAF0D}"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63092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18F68A23-AEBF-4EFB-8FF4-D08D5729637D}" type="datetimeFigureOut">
              <a:rPr lang="en-US" smtClean="0"/>
              <a:t>9/10/2024</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890E9202-ED99-4417-9DD3-7F1F344EAF0D}"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036101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CEA9A-15B1-4F39-BE06-267BE26CE87B}"/>
              </a:ext>
            </a:extLst>
          </p:cNvPr>
          <p:cNvSpPr>
            <a:spLocks noGrp="1"/>
          </p:cNvSpPr>
          <p:nvPr>
            <p:ph type="ctrTitle"/>
          </p:nvPr>
        </p:nvSpPr>
        <p:spPr/>
        <p:txBody>
          <a:bodyPr/>
          <a:lstStyle/>
          <a:p>
            <a:pPr algn="ctr"/>
            <a:r>
              <a:rPr lang="en-US" dirty="0"/>
              <a:t>Fire District Training</a:t>
            </a:r>
          </a:p>
        </p:txBody>
      </p:sp>
      <p:sp>
        <p:nvSpPr>
          <p:cNvPr id="3" name="Subtitle 2">
            <a:extLst>
              <a:ext uri="{FF2B5EF4-FFF2-40B4-BE49-F238E27FC236}">
                <a16:creationId xmlns:a16="http://schemas.microsoft.com/office/drawing/2014/main" id="{3FA42456-99BD-48BB-98A2-015BCE87085B}"/>
              </a:ext>
            </a:extLst>
          </p:cNvPr>
          <p:cNvSpPr>
            <a:spLocks noGrp="1"/>
          </p:cNvSpPr>
          <p:nvPr>
            <p:ph type="subTitle" idx="1"/>
          </p:nvPr>
        </p:nvSpPr>
        <p:spPr>
          <a:xfrm>
            <a:off x="2417780" y="3531204"/>
            <a:ext cx="8637072" cy="1354063"/>
          </a:xfrm>
        </p:spPr>
        <p:txBody>
          <a:bodyPr>
            <a:normAutofit fontScale="55000" lnSpcReduction="20000"/>
          </a:bodyPr>
          <a:lstStyle/>
          <a:p>
            <a:endParaRPr lang="en-US" dirty="0"/>
          </a:p>
          <a:p>
            <a:pPr algn="ctr"/>
            <a:r>
              <a:rPr lang="en-US" sz="4000" dirty="0"/>
              <a:t>Division of Local Government</a:t>
            </a:r>
          </a:p>
          <a:p>
            <a:pPr algn="ctr"/>
            <a:r>
              <a:rPr lang="en-US" sz="4000" dirty="0"/>
              <a:t>Department of Community Affairs</a:t>
            </a:r>
          </a:p>
        </p:txBody>
      </p:sp>
    </p:spTree>
    <p:extLst>
      <p:ext uri="{BB962C8B-B14F-4D97-AF65-F5344CB8AC3E}">
        <p14:creationId xmlns:p14="http://schemas.microsoft.com/office/powerpoint/2010/main" val="2581340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0B996-44BC-5E45-45BF-E9C702210EBD}"/>
              </a:ext>
            </a:extLst>
          </p:cNvPr>
          <p:cNvSpPr>
            <a:spLocks noGrp="1"/>
          </p:cNvSpPr>
          <p:nvPr>
            <p:ph type="title"/>
          </p:nvPr>
        </p:nvSpPr>
        <p:spPr/>
        <p:txBody>
          <a:bodyPr/>
          <a:lstStyle/>
          <a:p>
            <a:pPr algn="ctr"/>
            <a:r>
              <a:rPr lang="en-US" dirty="0"/>
              <a:t>Narratives</a:t>
            </a:r>
          </a:p>
        </p:txBody>
      </p:sp>
      <p:sp>
        <p:nvSpPr>
          <p:cNvPr id="3" name="Content Placeholder 2">
            <a:extLst>
              <a:ext uri="{FF2B5EF4-FFF2-40B4-BE49-F238E27FC236}">
                <a16:creationId xmlns:a16="http://schemas.microsoft.com/office/drawing/2014/main" id="{15F73086-57E6-F635-89A2-FA57C39B17A8}"/>
              </a:ext>
            </a:extLst>
          </p:cNvPr>
          <p:cNvSpPr>
            <a:spLocks noGrp="1"/>
          </p:cNvSpPr>
          <p:nvPr>
            <p:ph idx="1"/>
          </p:nvPr>
        </p:nvSpPr>
        <p:spPr/>
        <p:txBody>
          <a:bodyPr>
            <a:normAutofit/>
          </a:bodyPr>
          <a:lstStyle/>
          <a:p>
            <a:r>
              <a:rPr lang="en-US" dirty="0"/>
              <a:t>Answer all questions in the workbook completely.</a:t>
            </a:r>
          </a:p>
          <a:p>
            <a:r>
              <a:rPr lang="en-US" dirty="0"/>
              <a:t>Ensure EVERY variance +/- 10% on all F-2 and F-3 Pages are included on Page N-1</a:t>
            </a:r>
          </a:p>
          <a:p>
            <a:r>
              <a:rPr lang="en-US" dirty="0"/>
              <a:t>Keep responses concise. Use &lt;ALT&gt; + &lt;ENTER&gt; to move to a new line in the box</a:t>
            </a:r>
          </a:p>
          <a:p>
            <a:pPr lvl="1"/>
            <a:r>
              <a:rPr lang="en-US" dirty="0"/>
              <a:t>Ex. Interest on Investments +12.5% - Increased cash balance and higher interest rates</a:t>
            </a:r>
          </a:p>
          <a:p>
            <a:r>
              <a:rPr lang="en-US" dirty="0"/>
              <a:t>Ensure all contacts are completed on Page N-2. </a:t>
            </a:r>
          </a:p>
          <a:p>
            <a:pPr lvl="1"/>
            <a:r>
              <a:rPr lang="en-US" dirty="0"/>
              <a:t>Each person should have a unique email address.</a:t>
            </a:r>
          </a:p>
          <a:p>
            <a:r>
              <a:rPr lang="en-US" dirty="0"/>
              <a:t>Any questions answered with “Yes” should have an accompanying explanation.</a:t>
            </a:r>
          </a:p>
        </p:txBody>
      </p:sp>
    </p:spTree>
    <p:extLst>
      <p:ext uri="{BB962C8B-B14F-4D97-AF65-F5344CB8AC3E}">
        <p14:creationId xmlns:p14="http://schemas.microsoft.com/office/powerpoint/2010/main" val="1118590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D47F4-07D6-5B45-4D21-1D8E83AE0095}"/>
              </a:ext>
            </a:extLst>
          </p:cNvPr>
          <p:cNvSpPr>
            <a:spLocks noGrp="1"/>
          </p:cNvSpPr>
          <p:nvPr>
            <p:ph type="title"/>
          </p:nvPr>
        </p:nvSpPr>
        <p:spPr/>
        <p:txBody>
          <a:bodyPr/>
          <a:lstStyle/>
          <a:p>
            <a:pPr algn="ctr"/>
            <a:r>
              <a:rPr lang="en-US" dirty="0"/>
              <a:t>Narratives</a:t>
            </a:r>
          </a:p>
        </p:txBody>
      </p:sp>
      <p:sp>
        <p:nvSpPr>
          <p:cNvPr id="3" name="Content Placeholder 2">
            <a:extLst>
              <a:ext uri="{FF2B5EF4-FFF2-40B4-BE49-F238E27FC236}">
                <a16:creationId xmlns:a16="http://schemas.microsoft.com/office/drawing/2014/main" id="{541B092C-3E27-B4C9-C04E-DD09B11F1F19}"/>
              </a:ext>
            </a:extLst>
          </p:cNvPr>
          <p:cNvSpPr>
            <a:spLocks noGrp="1"/>
          </p:cNvSpPr>
          <p:nvPr>
            <p:ph idx="1"/>
          </p:nvPr>
        </p:nvSpPr>
        <p:spPr/>
        <p:txBody>
          <a:bodyPr>
            <a:normAutofit fontScale="92500" lnSpcReduction="10000"/>
          </a:bodyPr>
          <a:lstStyle/>
          <a:p>
            <a:r>
              <a:rPr lang="en-US" dirty="0"/>
              <a:t>If you answer “Yes” to question #10 on Page N-3, you MUST upload a signed executed</a:t>
            </a:r>
            <a:br>
              <a:rPr lang="en-US" dirty="0"/>
            </a:br>
            <a:r>
              <a:rPr lang="en-US" dirty="0"/>
              <a:t>contract for Fire Protection and/or EMS Service Agreement.</a:t>
            </a:r>
          </a:p>
          <a:p>
            <a:r>
              <a:rPr lang="en-US" dirty="0"/>
              <a:t>If you answer “Yes” to question #12 on Page N-3, you MUST upload signed resolutions from both the Fire District and Municipality approving Commissioner’s Salaries.</a:t>
            </a:r>
          </a:p>
          <a:p>
            <a:r>
              <a:rPr lang="en-US" dirty="0"/>
              <a:t>If you answer “Yes” to question #14 on Page N-3, you MUST upload approved Volunteer Incentive Program detailed plan. Refer to LFN 2024-11.</a:t>
            </a:r>
          </a:p>
          <a:p>
            <a:r>
              <a:rPr lang="en-US" dirty="0">
                <a:solidFill>
                  <a:srgbClr val="C00000"/>
                </a:solidFill>
              </a:rPr>
              <a:t>Failure to provide these items along with the Introduced Budget will result in your budget NOT being approved for adoption. Conditional Approvals WILL NOT be given.</a:t>
            </a:r>
          </a:p>
          <a:p>
            <a:r>
              <a:rPr lang="en-US" dirty="0">
                <a:solidFill>
                  <a:srgbClr val="C00000"/>
                </a:solidFill>
              </a:rPr>
              <a:t>All Agreements MUST cover at least the entire budget year.</a:t>
            </a:r>
          </a:p>
        </p:txBody>
      </p:sp>
    </p:spTree>
    <p:extLst>
      <p:ext uri="{BB962C8B-B14F-4D97-AF65-F5344CB8AC3E}">
        <p14:creationId xmlns:p14="http://schemas.microsoft.com/office/powerpoint/2010/main" val="1223870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up)">
                                      <p:cBhvr>
                                        <p:cTn id="7" dur="500"/>
                                        <p:tgtEl>
                                          <p:spTgt spid="3">
                                            <p:txEl>
                                              <p:pRg st="3" end="3"/>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wipe(up)">
                                      <p:cBhvr>
                                        <p:cTn id="1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47562-D494-93E5-9C1F-E0FA5A88BCAB}"/>
              </a:ext>
            </a:extLst>
          </p:cNvPr>
          <p:cNvSpPr>
            <a:spLocks noGrp="1"/>
          </p:cNvSpPr>
          <p:nvPr>
            <p:ph type="title"/>
          </p:nvPr>
        </p:nvSpPr>
        <p:spPr/>
        <p:txBody>
          <a:bodyPr/>
          <a:lstStyle/>
          <a:p>
            <a:pPr algn="ctr"/>
            <a:r>
              <a:rPr lang="en-US" dirty="0"/>
              <a:t>narratives</a:t>
            </a:r>
          </a:p>
        </p:txBody>
      </p:sp>
      <p:sp>
        <p:nvSpPr>
          <p:cNvPr id="3" name="Content Placeholder 2">
            <a:extLst>
              <a:ext uri="{FF2B5EF4-FFF2-40B4-BE49-F238E27FC236}">
                <a16:creationId xmlns:a16="http://schemas.microsoft.com/office/drawing/2014/main" id="{77E202DA-A220-06F3-C1B0-3513108DFCF9}"/>
              </a:ext>
            </a:extLst>
          </p:cNvPr>
          <p:cNvSpPr>
            <a:spLocks noGrp="1"/>
          </p:cNvSpPr>
          <p:nvPr>
            <p:ph idx="1"/>
          </p:nvPr>
        </p:nvSpPr>
        <p:spPr/>
        <p:txBody>
          <a:bodyPr/>
          <a:lstStyle/>
          <a:p>
            <a:r>
              <a:rPr lang="en-US" dirty="0"/>
              <a:t>Fully complete Page N-4 for all Commissioners and Officers. Be sure all columns are filled out.</a:t>
            </a:r>
          </a:p>
          <a:p>
            <a:r>
              <a:rPr lang="en-US" dirty="0"/>
              <a:t>Fully complete Page N-5 for Health Benefits. Provide an explanation for any variance </a:t>
            </a:r>
            <a:br>
              <a:rPr lang="en-US" dirty="0"/>
            </a:br>
            <a:r>
              <a:rPr lang="en-US" dirty="0"/>
              <a:t>over 10% on Page N-1.</a:t>
            </a:r>
          </a:p>
          <a:p>
            <a:r>
              <a:rPr lang="en-US" dirty="0"/>
              <a:t>Fully complete Page N-6 for all individuals eligible for benefit. This amount must agree</a:t>
            </a:r>
            <a:br>
              <a:rPr lang="en-US" dirty="0"/>
            </a:br>
            <a:r>
              <a:rPr lang="en-US" dirty="0"/>
              <a:t>to the audited balance in the prior year audited financial statement (2022 audit for 2024)</a:t>
            </a:r>
          </a:p>
        </p:txBody>
      </p:sp>
    </p:spTree>
    <p:extLst>
      <p:ext uri="{BB962C8B-B14F-4D97-AF65-F5344CB8AC3E}">
        <p14:creationId xmlns:p14="http://schemas.microsoft.com/office/powerpoint/2010/main" val="30858403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A764C-B693-1365-4025-A0E30239B8BD}"/>
              </a:ext>
            </a:extLst>
          </p:cNvPr>
          <p:cNvSpPr>
            <a:spLocks noGrp="1"/>
          </p:cNvSpPr>
          <p:nvPr>
            <p:ph type="title"/>
          </p:nvPr>
        </p:nvSpPr>
        <p:spPr/>
        <p:txBody>
          <a:bodyPr/>
          <a:lstStyle/>
          <a:p>
            <a:pPr algn="ctr"/>
            <a:r>
              <a:rPr lang="en-US" dirty="0"/>
              <a:t>Financial section</a:t>
            </a:r>
          </a:p>
        </p:txBody>
      </p:sp>
      <p:sp>
        <p:nvSpPr>
          <p:cNvPr id="3" name="Content Placeholder 2">
            <a:extLst>
              <a:ext uri="{FF2B5EF4-FFF2-40B4-BE49-F238E27FC236}">
                <a16:creationId xmlns:a16="http://schemas.microsoft.com/office/drawing/2014/main" id="{FA8E4F42-6266-AB01-1370-AF509BAC706C}"/>
              </a:ext>
            </a:extLst>
          </p:cNvPr>
          <p:cNvSpPr>
            <a:spLocks noGrp="1"/>
          </p:cNvSpPr>
          <p:nvPr>
            <p:ph idx="1"/>
          </p:nvPr>
        </p:nvSpPr>
        <p:spPr/>
        <p:txBody>
          <a:bodyPr/>
          <a:lstStyle/>
          <a:p>
            <a:r>
              <a:rPr lang="en-US" dirty="0"/>
              <a:t>Amounts entered for prior year must agree to the certified prior year adopted budget</a:t>
            </a:r>
          </a:p>
          <a:p>
            <a:r>
              <a:rPr lang="en-US" dirty="0"/>
              <a:t>Provide backup, including calculations, for Miscellaneous Anticipated Revenues</a:t>
            </a:r>
          </a:p>
          <a:p>
            <a:r>
              <a:rPr lang="en-US" dirty="0"/>
              <a:t>Provide backup for all grants (except Supplemental Fire Services Act)</a:t>
            </a:r>
          </a:p>
          <a:p>
            <a:r>
              <a:rPr lang="en-US" dirty="0"/>
              <a:t>Ensure Revenues Offset with Appropriations is equal to Appropriations Offset with Revenues</a:t>
            </a:r>
          </a:p>
        </p:txBody>
      </p:sp>
    </p:spTree>
    <p:extLst>
      <p:ext uri="{BB962C8B-B14F-4D97-AF65-F5344CB8AC3E}">
        <p14:creationId xmlns:p14="http://schemas.microsoft.com/office/powerpoint/2010/main" val="40695399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09C54-A51C-BE21-CFC6-B8CB5781A37A}"/>
              </a:ext>
            </a:extLst>
          </p:cNvPr>
          <p:cNvSpPr>
            <a:spLocks noGrp="1"/>
          </p:cNvSpPr>
          <p:nvPr>
            <p:ph type="title"/>
          </p:nvPr>
        </p:nvSpPr>
        <p:spPr/>
        <p:txBody>
          <a:bodyPr/>
          <a:lstStyle/>
          <a:p>
            <a:pPr algn="ctr"/>
            <a:r>
              <a:rPr lang="en-US" dirty="0"/>
              <a:t>Financial section</a:t>
            </a:r>
          </a:p>
        </p:txBody>
      </p:sp>
      <p:sp>
        <p:nvSpPr>
          <p:cNvPr id="3" name="Content Placeholder 2">
            <a:extLst>
              <a:ext uri="{FF2B5EF4-FFF2-40B4-BE49-F238E27FC236}">
                <a16:creationId xmlns:a16="http://schemas.microsoft.com/office/drawing/2014/main" id="{959CBD61-77B3-C802-17A6-62FB07E8944B}"/>
              </a:ext>
            </a:extLst>
          </p:cNvPr>
          <p:cNvSpPr>
            <a:spLocks noGrp="1"/>
          </p:cNvSpPr>
          <p:nvPr>
            <p:ph sz="half" idx="1"/>
          </p:nvPr>
        </p:nvSpPr>
        <p:spPr>
          <a:xfrm>
            <a:off x="1447331" y="2010878"/>
            <a:ext cx="5894312" cy="3448595"/>
          </a:xfrm>
        </p:spPr>
        <p:txBody>
          <a:bodyPr>
            <a:normAutofit/>
          </a:bodyPr>
          <a:lstStyle/>
          <a:p>
            <a:r>
              <a:rPr lang="en-US" dirty="0"/>
              <a:t>Be sure to use detail pages for breakdown of individual revenues and appropriations. Include subtotals and ensure they agree to Page F-2 and F-3</a:t>
            </a:r>
          </a:p>
          <a:p>
            <a:r>
              <a:rPr lang="en-US" dirty="0"/>
              <a:t>When using detail pages, ensure ALL variances over +/-10% are included on Page N-1</a:t>
            </a:r>
          </a:p>
          <a:p>
            <a:r>
              <a:rPr lang="en-US" dirty="0"/>
              <a:t>Do not just include multiple descriptions on Page F-3</a:t>
            </a:r>
            <a:br>
              <a:rPr lang="en-US" dirty="0"/>
            </a:br>
            <a:r>
              <a:rPr lang="en-US" dirty="0"/>
              <a:t>	Ex. Office/Travel/Professional</a:t>
            </a:r>
          </a:p>
          <a:p>
            <a:r>
              <a:rPr lang="en-US" dirty="0"/>
              <a:t>Itemize non-bondable assets and equipment</a:t>
            </a:r>
          </a:p>
        </p:txBody>
      </p:sp>
      <p:pic>
        <p:nvPicPr>
          <p:cNvPr id="6" name="Content Placeholder 5">
            <a:extLst>
              <a:ext uri="{FF2B5EF4-FFF2-40B4-BE49-F238E27FC236}">
                <a16:creationId xmlns:a16="http://schemas.microsoft.com/office/drawing/2014/main" id="{534E8D42-AE4A-8EB0-4233-FA53392E647A}"/>
              </a:ext>
            </a:extLst>
          </p:cNvPr>
          <p:cNvPicPr>
            <a:picLocks noGrp="1" noChangeAspect="1"/>
          </p:cNvPicPr>
          <p:nvPr>
            <p:ph sz="half" idx="2"/>
          </p:nvPr>
        </p:nvPicPr>
        <p:blipFill>
          <a:blip r:embed="rId3"/>
          <a:stretch>
            <a:fillRect/>
          </a:stretch>
        </p:blipFill>
        <p:spPr>
          <a:xfrm>
            <a:off x="7451198" y="3566059"/>
            <a:ext cx="3400900" cy="1705213"/>
          </a:xfrm>
        </p:spPr>
      </p:pic>
      <p:pic>
        <p:nvPicPr>
          <p:cNvPr id="8" name="Picture 7">
            <a:extLst>
              <a:ext uri="{FF2B5EF4-FFF2-40B4-BE49-F238E27FC236}">
                <a16:creationId xmlns:a16="http://schemas.microsoft.com/office/drawing/2014/main" id="{AE71619D-4233-4EDE-5593-F411D0344261}"/>
              </a:ext>
            </a:extLst>
          </p:cNvPr>
          <p:cNvPicPr>
            <a:picLocks noChangeAspect="1"/>
          </p:cNvPicPr>
          <p:nvPr/>
        </p:nvPicPr>
        <p:blipFill>
          <a:blip r:embed="rId4"/>
          <a:stretch>
            <a:fillRect/>
          </a:stretch>
        </p:blipFill>
        <p:spPr>
          <a:xfrm>
            <a:off x="7341645" y="2407964"/>
            <a:ext cx="3620005" cy="762106"/>
          </a:xfrm>
          <a:prstGeom prst="rect">
            <a:avLst/>
          </a:prstGeom>
        </p:spPr>
      </p:pic>
      <p:sp>
        <p:nvSpPr>
          <p:cNvPr id="9" name="TextBox 8">
            <a:extLst>
              <a:ext uri="{FF2B5EF4-FFF2-40B4-BE49-F238E27FC236}">
                <a16:creationId xmlns:a16="http://schemas.microsoft.com/office/drawing/2014/main" id="{26F64050-1E87-C4CC-5A5A-4B990E9C0263}"/>
              </a:ext>
            </a:extLst>
          </p:cNvPr>
          <p:cNvSpPr txBox="1"/>
          <p:nvPr/>
        </p:nvSpPr>
        <p:spPr>
          <a:xfrm>
            <a:off x="8665776" y="2075517"/>
            <a:ext cx="971741" cy="369332"/>
          </a:xfrm>
          <a:prstGeom prst="rect">
            <a:avLst/>
          </a:prstGeom>
          <a:noFill/>
        </p:spPr>
        <p:txBody>
          <a:bodyPr wrap="none" rtlCol="0">
            <a:spAutoFit/>
          </a:bodyPr>
          <a:lstStyle/>
          <a:p>
            <a:r>
              <a:rPr lang="en-US" dirty="0">
                <a:solidFill>
                  <a:srgbClr val="C00000"/>
                </a:solidFill>
              </a:rPr>
              <a:t>Page F-3</a:t>
            </a:r>
          </a:p>
        </p:txBody>
      </p:sp>
      <p:sp>
        <p:nvSpPr>
          <p:cNvPr id="10" name="TextBox 9">
            <a:extLst>
              <a:ext uri="{FF2B5EF4-FFF2-40B4-BE49-F238E27FC236}">
                <a16:creationId xmlns:a16="http://schemas.microsoft.com/office/drawing/2014/main" id="{561B8D81-4BF7-46C2-B322-11A996AFB8E1}"/>
              </a:ext>
            </a:extLst>
          </p:cNvPr>
          <p:cNvSpPr txBox="1"/>
          <p:nvPr/>
        </p:nvSpPr>
        <p:spPr>
          <a:xfrm>
            <a:off x="8277849" y="3244334"/>
            <a:ext cx="1747594" cy="369332"/>
          </a:xfrm>
          <a:prstGeom prst="rect">
            <a:avLst/>
          </a:prstGeom>
          <a:noFill/>
        </p:spPr>
        <p:txBody>
          <a:bodyPr wrap="none" rtlCol="0">
            <a:spAutoFit/>
          </a:bodyPr>
          <a:lstStyle/>
          <a:p>
            <a:r>
              <a:rPr lang="en-US" dirty="0">
                <a:solidFill>
                  <a:srgbClr val="C00000"/>
                </a:solidFill>
              </a:rPr>
              <a:t>Page F-3 (Detail)</a:t>
            </a:r>
          </a:p>
        </p:txBody>
      </p:sp>
    </p:spTree>
    <p:extLst>
      <p:ext uri="{BB962C8B-B14F-4D97-AF65-F5344CB8AC3E}">
        <p14:creationId xmlns:p14="http://schemas.microsoft.com/office/powerpoint/2010/main" val="20905107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71C7D-6B96-A6DE-EC05-B3C71BD6BCE2}"/>
              </a:ext>
            </a:extLst>
          </p:cNvPr>
          <p:cNvSpPr>
            <a:spLocks noGrp="1"/>
          </p:cNvSpPr>
          <p:nvPr>
            <p:ph type="title"/>
          </p:nvPr>
        </p:nvSpPr>
        <p:spPr/>
        <p:txBody>
          <a:bodyPr/>
          <a:lstStyle/>
          <a:p>
            <a:pPr algn="ctr"/>
            <a:r>
              <a:rPr lang="en-US" dirty="0"/>
              <a:t>Financial section</a:t>
            </a:r>
          </a:p>
        </p:txBody>
      </p:sp>
      <p:sp>
        <p:nvSpPr>
          <p:cNvPr id="3" name="Content Placeholder 2">
            <a:extLst>
              <a:ext uri="{FF2B5EF4-FFF2-40B4-BE49-F238E27FC236}">
                <a16:creationId xmlns:a16="http://schemas.microsoft.com/office/drawing/2014/main" id="{CC8C7C58-F8E7-E84D-5FFE-7DD89874B743}"/>
              </a:ext>
            </a:extLst>
          </p:cNvPr>
          <p:cNvSpPr>
            <a:spLocks noGrp="1"/>
          </p:cNvSpPr>
          <p:nvPr>
            <p:ph idx="1"/>
          </p:nvPr>
        </p:nvSpPr>
        <p:spPr/>
        <p:txBody>
          <a:bodyPr>
            <a:normAutofit/>
          </a:bodyPr>
          <a:lstStyle/>
          <a:p>
            <a:r>
              <a:rPr lang="en-US" dirty="0"/>
              <a:t>Review PERS and PFRS Contributions to ensure both amounts agree to billing statements received from Division of Pensions</a:t>
            </a:r>
          </a:p>
          <a:p>
            <a:r>
              <a:rPr lang="en-US" dirty="0"/>
              <a:t>Include Volunteer Incentive Programs under Operation &amp; Maintenance on Page F-3</a:t>
            </a:r>
          </a:p>
          <a:p>
            <a:pPr lvl="1"/>
            <a:r>
              <a:rPr lang="en-US" dirty="0"/>
              <a:t>These are wages paid and individuals must receive W-2.</a:t>
            </a:r>
          </a:p>
          <a:p>
            <a:r>
              <a:rPr lang="en-US" dirty="0"/>
              <a:t>Verify Group Health Insurance matches total proposed amount on Page N-5</a:t>
            </a:r>
          </a:p>
          <a:p>
            <a:endParaRPr lang="en-US" dirty="0"/>
          </a:p>
          <a:p>
            <a:r>
              <a:rPr lang="en-US" dirty="0"/>
              <a:t>See next section for Page F-5, Capital Budget</a:t>
            </a:r>
          </a:p>
        </p:txBody>
      </p:sp>
    </p:spTree>
    <p:extLst>
      <p:ext uri="{BB962C8B-B14F-4D97-AF65-F5344CB8AC3E}">
        <p14:creationId xmlns:p14="http://schemas.microsoft.com/office/powerpoint/2010/main" val="1570094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1" end="1"/>
                                            </p:txEl>
                                          </p:spTgt>
                                        </p:tgtEl>
                                      </p:cBhvr>
                                    </p:animEffect>
                                    <p:animScale>
                                      <p:cBhvr>
                                        <p:cTn id="7" dur="250" autoRev="1" fill="hold"/>
                                        <p:tgtEl>
                                          <p:spTgt spid="3">
                                            <p:txEl>
                                              <p:pRg st="1" end="1"/>
                                            </p:txEl>
                                          </p:spTgt>
                                        </p:tgtEl>
                                      </p:cBhvr>
                                      <p:by x="105000" y="105000"/>
                                    </p:animScale>
                                  </p:childTnLst>
                                </p:cTn>
                              </p:par>
                              <p:par>
                                <p:cTn id="8" presetID="26" presetClass="emph" presetSubtype="0" fill="hold" nodeType="withEffect">
                                  <p:stCondLst>
                                    <p:cond delay="0"/>
                                  </p:stCondLst>
                                  <p:childTnLst>
                                    <p:animEffect transition="out" filter="fade">
                                      <p:cBhvr>
                                        <p:cTn id="9" dur="500" tmFilter="0, 0; .2, .5; .8, .5; 1, 0"/>
                                        <p:tgtEl>
                                          <p:spTgt spid="3">
                                            <p:txEl>
                                              <p:pRg st="2" end="2"/>
                                            </p:txEl>
                                          </p:spTgt>
                                        </p:tgtEl>
                                      </p:cBhvr>
                                    </p:animEffect>
                                    <p:animScale>
                                      <p:cBhvr>
                                        <p:cTn id="10" dur="250" autoRev="1" fill="hold"/>
                                        <p:tgtEl>
                                          <p:spTgt spid="3">
                                            <p:txEl>
                                              <p:pRg st="2" end="2"/>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8E5EA-9F06-F597-9DE1-5DC98904A778}"/>
              </a:ext>
            </a:extLst>
          </p:cNvPr>
          <p:cNvSpPr>
            <a:spLocks noGrp="1"/>
          </p:cNvSpPr>
          <p:nvPr>
            <p:ph type="title"/>
          </p:nvPr>
        </p:nvSpPr>
        <p:spPr/>
        <p:txBody>
          <a:bodyPr/>
          <a:lstStyle/>
          <a:p>
            <a:pPr algn="ctr"/>
            <a:r>
              <a:rPr lang="en-US" dirty="0"/>
              <a:t>Financial section</a:t>
            </a:r>
          </a:p>
        </p:txBody>
      </p:sp>
      <p:sp>
        <p:nvSpPr>
          <p:cNvPr id="3" name="Content Placeholder 2">
            <a:extLst>
              <a:ext uri="{FF2B5EF4-FFF2-40B4-BE49-F238E27FC236}">
                <a16:creationId xmlns:a16="http://schemas.microsoft.com/office/drawing/2014/main" id="{2A01098D-FA87-3580-F630-9720EBDE17A5}"/>
              </a:ext>
            </a:extLst>
          </p:cNvPr>
          <p:cNvSpPr>
            <a:spLocks noGrp="1"/>
          </p:cNvSpPr>
          <p:nvPr>
            <p:ph idx="1"/>
          </p:nvPr>
        </p:nvSpPr>
        <p:spPr/>
        <p:txBody>
          <a:bodyPr/>
          <a:lstStyle/>
          <a:p>
            <a:r>
              <a:rPr lang="en-US" dirty="0"/>
              <a:t>Record all Principal and Interest for debt issuances outstanding.</a:t>
            </a:r>
          </a:p>
          <a:p>
            <a:r>
              <a:rPr lang="en-US" dirty="0"/>
              <a:t>Ensure all columns are complete including Date of Voter Approval, Percentage of  Voter Approval, and Date of Local Finance Board Approval</a:t>
            </a:r>
          </a:p>
          <a:p>
            <a:pPr marL="0" indent="0">
              <a:buNone/>
            </a:pPr>
            <a:endParaRPr lang="en-US" dirty="0"/>
          </a:p>
          <a:p>
            <a:r>
              <a:rPr lang="en-US" dirty="0"/>
              <a:t>Principal and Interest amounts should agree to the most recent audit;  </a:t>
            </a:r>
            <a:r>
              <a:rPr lang="en-US" u="sng" dirty="0"/>
              <a:t>OR</a:t>
            </a:r>
          </a:p>
          <a:p>
            <a:r>
              <a:rPr lang="en-US" dirty="0"/>
              <a:t>Provide official amortization schedules for any new debt listed that is not in the most recent audit report</a:t>
            </a:r>
          </a:p>
        </p:txBody>
      </p:sp>
    </p:spTree>
    <p:extLst>
      <p:ext uri="{BB962C8B-B14F-4D97-AF65-F5344CB8AC3E}">
        <p14:creationId xmlns:p14="http://schemas.microsoft.com/office/powerpoint/2010/main" val="23178021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8E5EA-9F06-F597-9DE1-5DC98904A778}"/>
              </a:ext>
            </a:extLst>
          </p:cNvPr>
          <p:cNvSpPr>
            <a:spLocks noGrp="1"/>
          </p:cNvSpPr>
          <p:nvPr>
            <p:ph type="title"/>
          </p:nvPr>
        </p:nvSpPr>
        <p:spPr/>
        <p:txBody>
          <a:bodyPr/>
          <a:lstStyle/>
          <a:p>
            <a:pPr algn="ctr"/>
            <a:r>
              <a:rPr lang="en-US" dirty="0"/>
              <a:t>Financial section</a:t>
            </a:r>
          </a:p>
        </p:txBody>
      </p:sp>
      <p:sp>
        <p:nvSpPr>
          <p:cNvPr id="3" name="Content Placeholder 2">
            <a:extLst>
              <a:ext uri="{FF2B5EF4-FFF2-40B4-BE49-F238E27FC236}">
                <a16:creationId xmlns:a16="http://schemas.microsoft.com/office/drawing/2014/main" id="{2A01098D-FA87-3580-F630-9720EBDE17A5}"/>
              </a:ext>
            </a:extLst>
          </p:cNvPr>
          <p:cNvSpPr>
            <a:spLocks noGrp="1"/>
          </p:cNvSpPr>
          <p:nvPr>
            <p:ph idx="1"/>
          </p:nvPr>
        </p:nvSpPr>
        <p:spPr>
          <a:xfrm>
            <a:off x="1278467" y="2015732"/>
            <a:ext cx="9889066" cy="3450613"/>
          </a:xfrm>
        </p:spPr>
        <p:txBody>
          <a:bodyPr>
            <a:normAutofit fontScale="92500"/>
          </a:bodyPr>
          <a:lstStyle/>
          <a:p>
            <a:r>
              <a:rPr lang="en-US" dirty="0"/>
              <a:t>Record Fund Balance from audit report Government Funds Balance Sheet typically labeled “B-1”</a:t>
            </a:r>
          </a:p>
          <a:p>
            <a:r>
              <a:rPr lang="en-US" dirty="0"/>
              <a:t>Unrestricted Balance:</a:t>
            </a:r>
          </a:p>
          <a:p>
            <a:pPr lvl="1"/>
            <a:r>
              <a:rPr lang="en-US" dirty="0"/>
              <a:t>Can include Unassigned, Designated for subsequent year’s expenditures</a:t>
            </a:r>
          </a:p>
          <a:p>
            <a:pPr lvl="1"/>
            <a:r>
              <a:rPr lang="en-US" dirty="0"/>
              <a:t>Can not include amounts reserve for LOSAP,  Assigned - other purposes, Committed</a:t>
            </a:r>
          </a:p>
          <a:p>
            <a:r>
              <a:rPr lang="en-US" dirty="0"/>
              <a:t>Restricted Balance:</a:t>
            </a:r>
          </a:p>
          <a:p>
            <a:pPr lvl="1"/>
            <a:r>
              <a:rPr lang="en-US" dirty="0"/>
              <a:t>Can include Restricted for Capital, Capital Projects, Improvement Authorizations, etc.</a:t>
            </a:r>
          </a:p>
          <a:p>
            <a:r>
              <a:rPr lang="en-US" dirty="0"/>
              <a:t>If any amount is included in Estimated Results of Operations, must provide a Profit &amp; Loss statement from accounting software.</a:t>
            </a:r>
          </a:p>
        </p:txBody>
      </p:sp>
    </p:spTree>
    <p:extLst>
      <p:ext uri="{BB962C8B-B14F-4D97-AF65-F5344CB8AC3E}">
        <p14:creationId xmlns:p14="http://schemas.microsoft.com/office/powerpoint/2010/main" val="28755289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8E5EA-9F06-F597-9DE1-5DC98904A778}"/>
              </a:ext>
            </a:extLst>
          </p:cNvPr>
          <p:cNvSpPr>
            <a:spLocks noGrp="1"/>
          </p:cNvSpPr>
          <p:nvPr>
            <p:ph type="title"/>
          </p:nvPr>
        </p:nvSpPr>
        <p:spPr/>
        <p:txBody>
          <a:bodyPr/>
          <a:lstStyle/>
          <a:p>
            <a:pPr algn="ctr"/>
            <a:r>
              <a:rPr lang="en-US" dirty="0"/>
              <a:t>Financial section</a:t>
            </a:r>
          </a:p>
        </p:txBody>
      </p:sp>
      <p:sp>
        <p:nvSpPr>
          <p:cNvPr id="3" name="Content Placeholder 2">
            <a:extLst>
              <a:ext uri="{FF2B5EF4-FFF2-40B4-BE49-F238E27FC236}">
                <a16:creationId xmlns:a16="http://schemas.microsoft.com/office/drawing/2014/main" id="{2A01098D-FA87-3580-F630-9720EBDE17A5}"/>
              </a:ext>
            </a:extLst>
          </p:cNvPr>
          <p:cNvSpPr>
            <a:spLocks noGrp="1"/>
          </p:cNvSpPr>
          <p:nvPr>
            <p:ph idx="1"/>
          </p:nvPr>
        </p:nvSpPr>
        <p:spPr/>
        <p:txBody>
          <a:bodyPr>
            <a:normAutofit lnSpcReduction="10000"/>
          </a:bodyPr>
          <a:lstStyle/>
          <a:p>
            <a:r>
              <a:rPr lang="en-US" dirty="0"/>
              <a:t>Amounts entered for Referendum must be supported by resolution.</a:t>
            </a:r>
          </a:p>
          <a:p>
            <a:r>
              <a:rPr lang="en-US" dirty="0"/>
              <a:t>Upload signed copy of Referendum Resolution to FAST</a:t>
            </a:r>
          </a:p>
          <a:p>
            <a:r>
              <a:rPr lang="en-US" dirty="0"/>
              <a:t>Record amounts for Prior Year Amount to be Raised and CAP Banks on Information tab</a:t>
            </a:r>
          </a:p>
          <a:p>
            <a:r>
              <a:rPr lang="en-US" dirty="0"/>
              <a:t>Verify amounts entered for Ratable Increase agrees to CNC-3. Upload CNC-3 to FAST</a:t>
            </a:r>
          </a:p>
          <a:p>
            <a:r>
              <a:rPr lang="en-US" dirty="0"/>
              <a:t>Any CAP Bank utilized is limited to the amount needed to increase the Maximum Allowable Amount to be Raised to equal the current Amount to be Raised on F-1</a:t>
            </a:r>
          </a:p>
          <a:p>
            <a:r>
              <a:rPr lang="en-US" dirty="0"/>
              <a:t>Verify any amounts entered on Page F-12 for prior year agree to the certified prior year adopted budget</a:t>
            </a:r>
          </a:p>
        </p:txBody>
      </p:sp>
    </p:spTree>
    <p:extLst>
      <p:ext uri="{BB962C8B-B14F-4D97-AF65-F5344CB8AC3E}">
        <p14:creationId xmlns:p14="http://schemas.microsoft.com/office/powerpoint/2010/main" val="39971060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38389D-1681-317E-6542-04161140073E}"/>
              </a:ext>
            </a:extLst>
          </p:cNvPr>
          <p:cNvSpPr>
            <a:spLocks noGrp="1"/>
          </p:cNvSpPr>
          <p:nvPr>
            <p:ph type="title"/>
          </p:nvPr>
        </p:nvSpPr>
        <p:spPr/>
        <p:txBody>
          <a:bodyPr/>
          <a:lstStyle/>
          <a:p>
            <a:pPr algn="ctr"/>
            <a:r>
              <a:rPr lang="en-US" dirty="0"/>
              <a:t>capital appropriations</a:t>
            </a:r>
          </a:p>
        </p:txBody>
      </p:sp>
      <p:sp>
        <p:nvSpPr>
          <p:cNvPr id="3" name="Text Placeholder 2">
            <a:extLst>
              <a:ext uri="{FF2B5EF4-FFF2-40B4-BE49-F238E27FC236}">
                <a16:creationId xmlns:a16="http://schemas.microsoft.com/office/drawing/2014/main" id="{5B1667B4-3299-333D-70A3-B4F68F67E28D}"/>
              </a:ext>
            </a:extLst>
          </p:cNvPr>
          <p:cNvSpPr>
            <a:spLocks noGrp="1"/>
          </p:cNvSpPr>
          <p:nvPr>
            <p:ph type="body" idx="1"/>
          </p:nvPr>
        </p:nvSpPr>
        <p:spPr/>
        <p:txBody>
          <a:bodyPr>
            <a:normAutofit/>
          </a:bodyPr>
          <a:lstStyle/>
          <a:p>
            <a:pPr algn="ctr"/>
            <a:r>
              <a:rPr lang="en-US" dirty="0"/>
              <a:t>All districts are required to follow New Jersey Statutes requiring certain </a:t>
            </a:r>
            <a:br>
              <a:rPr lang="en-US" dirty="0"/>
            </a:br>
            <a:r>
              <a:rPr lang="en-US" dirty="0"/>
              <a:t>actions taken with respect to purchasing and/or financing capital purchases.</a:t>
            </a:r>
          </a:p>
        </p:txBody>
      </p:sp>
    </p:spTree>
    <p:extLst>
      <p:ext uri="{BB962C8B-B14F-4D97-AF65-F5344CB8AC3E}">
        <p14:creationId xmlns:p14="http://schemas.microsoft.com/office/powerpoint/2010/main" val="564088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F133B-1F75-F3AE-9A44-02E805B5BDC7}"/>
              </a:ext>
            </a:extLst>
          </p:cNvPr>
          <p:cNvSpPr>
            <a:spLocks noGrp="1"/>
          </p:cNvSpPr>
          <p:nvPr>
            <p:ph type="title"/>
          </p:nvPr>
        </p:nvSpPr>
        <p:spPr/>
        <p:txBody>
          <a:bodyPr/>
          <a:lstStyle/>
          <a:p>
            <a:pPr algn="ctr"/>
            <a:r>
              <a:rPr lang="en-US" dirty="0"/>
              <a:t>Areas of focus</a:t>
            </a:r>
          </a:p>
        </p:txBody>
      </p:sp>
      <p:sp>
        <p:nvSpPr>
          <p:cNvPr id="3" name="Content Placeholder 2">
            <a:extLst>
              <a:ext uri="{FF2B5EF4-FFF2-40B4-BE49-F238E27FC236}">
                <a16:creationId xmlns:a16="http://schemas.microsoft.com/office/drawing/2014/main" id="{3BFB5BDF-DFE2-5816-D34B-1E8A1FDF35A4}"/>
              </a:ext>
            </a:extLst>
          </p:cNvPr>
          <p:cNvSpPr>
            <a:spLocks noGrp="1"/>
          </p:cNvSpPr>
          <p:nvPr>
            <p:ph idx="1"/>
          </p:nvPr>
        </p:nvSpPr>
        <p:spPr/>
        <p:txBody>
          <a:bodyPr/>
          <a:lstStyle/>
          <a:p>
            <a:r>
              <a:rPr lang="en-US" dirty="0"/>
              <a:t>Rules and Regulations</a:t>
            </a:r>
          </a:p>
          <a:p>
            <a:r>
              <a:rPr lang="en-US" dirty="0"/>
              <a:t>Budgets</a:t>
            </a:r>
          </a:p>
          <a:p>
            <a:r>
              <a:rPr lang="en-US" dirty="0"/>
              <a:t>Capital Appropriation Approvals</a:t>
            </a:r>
          </a:p>
          <a:p>
            <a:r>
              <a:rPr lang="en-US" dirty="0"/>
              <a:t>Local Finance Applications</a:t>
            </a:r>
          </a:p>
          <a:p>
            <a:r>
              <a:rPr lang="en-US" dirty="0"/>
              <a:t>Audits</a:t>
            </a:r>
          </a:p>
          <a:p>
            <a:r>
              <a:rPr lang="en-US" dirty="0"/>
              <a:t>Ethics</a:t>
            </a:r>
          </a:p>
        </p:txBody>
      </p:sp>
    </p:spTree>
    <p:extLst>
      <p:ext uri="{BB962C8B-B14F-4D97-AF65-F5344CB8AC3E}">
        <p14:creationId xmlns:p14="http://schemas.microsoft.com/office/powerpoint/2010/main" val="42014071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B4AA0-4C7B-4A67-A112-19F0FA9C7EA9}"/>
              </a:ext>
            </a:extLst>
          </p:cNvPr>
          <p:cNvSpPr>
            <a:spLocks noGrp="1"/>
          </p:cNvSpPr>
          <p:nvPr>
            <p:ph type="title"/>
          </p:nvPr>
        </p:nvSpPr>
        <p:spPr/>
        <p:txBody>
          <a:bodyPr/>
          <a:lstStyle/>
          <a:p>
            <a:pPr algn="ctr"/>
            <a:r>
              <a:rPr lang="en-US" dirty="0"/>
              <a:t>Special Meetings vs. Elections</a:t>
            </a:r>
          </a:p>
        </p:txBody>
      </p:sp>
      <p:sp>
        <p:nvSpPr>
          <p:cNvPr id="3" name="Text Placeholder 2">
            <a:extLst>
              <a:ext uri="{FF2B5EF4-FFF2-40B4-BE49-F238E27FC236}">
                <a16:creationId xmlns:a16="http://schemas.microsoft.com/office/drawing/2014/main" id="{A38FB15A-E7CC-4271-8309-1D19F196421C}"/>
              </a:ext>
            </a:extLst>
          </p:cNvPr>
          <p:cNvSpPr>
            <a:spLocks noGrp="1"/>
          </p:cNvSpPr>
          <p:nvPr>
            <p:ph type="body" idx="1"/>
          </p:nvPr>
        </p:nvSpPr>
        <p:spPr/>
        <p:txBody>
          <a:bodyPr/>
          <a:lstStyle/>
          <a:p>
            <a:pPr algn="ctr"/>
            <a:r>
              <a:rPr lang="en-US" dirty="0"/>
              <a:t>Special Meetings	</a:t>
            </a:r>
          </a:p>
        </p:txBody>
      </p:sp>
      <p:sp>
        <p:nvSpPr>
          <p:cNvPr id="4" name="Content Placeholder 3">
            <a:extLst>
              <a:ext uri="{FF2B5EF4-FFF2-40B4-BE49-F238E27FC236}">
                <a16:creationId xmlns:a16="http://schemas.microsoft.com/office/drawing/2014/main" id="{D5F85623-A0D2-46B8-BB45-C6C882080ADC}"/>
              </a:ext>
            </a:extLst>
          </p:cNvPr>
          <p:cNvSpPr>
            <a:spLocks noGrp="1"/>
          </p:cNvSpPr>
          <p:nvPr>
            <p:ph sz="half" idx="2"/>
          </p:nvPr>
        </p:nvSpPr>
        <p:spPr>
          <a:xfrm>
            <a:off x="1447191" y="2824269"/>
            <a:ext cx="4645151" cy="2644457"/>
          </a:xfrm>
        </p:spPr>
        <p:txBody>
          <a:bodyPr>
            <a:normAutofit fontScale="85000" lnSpcReduction="10000"/>
          </a:bodyPr>
          <a:lstStyle/>
          <a:p>
            <a:r>
              <a:rPr lang="pt-BR" dirty="0"/>
              <a:t>N.J.S.A. 40A:14-84</a:t>
            </a:r>
          </a:p>
          <a:p>
            <a:r>
              <a:rPr lang="pt-BR" dirty="0"/>
              <a:t>If the project will be paid in full in next year’s budget</a:t>
            </a:r>
          </a:p>
          <a:p>
            <a:r>
              <a:rPr lang="pt-BR" dirty="0"/>
              <a:t>Note:  Even with an approval in the current </a:t>
            </a:r>
            <a:br>
              <a:rPr lang="pt-BR" dirty="0"/>
            </a:br>
            <a:r>
              <a:rPr lang="pt-BR" dirty="0"/>
              <a:t>year, the district must include the item in a future budget to be legally able to purchase.</a:t>
            </a:r>
          </a:p>
          <a:p>
            <a:r>
              <a:rPr lang="pt-BR" dirty="0"/>
              <a:t>Example: 2020 approval = 2021 budget/purchase</a:t>
            </a:r>
            <a:endParaRPr lang="en-US" dirty="0"/>
          </a:p>
        </p:txBody>
      </p:sp>
      <p:sp>
        <p:nvSpPr>
          <p:cNvPr id="5" name="Text Placeholder 4">
            <a:extLst>
              <a:ext uri="{FF2B5EF4-FFF2-40B4-BE49-F238E27FC236}">
                <a16:creationId xmlns:a16="http://schemas.microsoft.com/office/drawing/2014/main" id="{1296CD8F-119A-4955-B829-74528B3F38DD}"/>
              </a:ext>
            </a:extLst>
          </p:cNvPr>
          <p:cNvSpPr>
            <a:spLocks noGrp="1"/>
          </p:cNvSpPr>
          <p:nvPr>
            <p:ph type="body" sz="quarter" idx="3"/>
          </p:nvPr>
        </p:nvSpPr>
        <p:spPr/>
        <p:txBody>
          <a:bodyPr/>
          <a:lstStyle/>
          <a:p>
            <a:pPr algn="ctr"/>
            <a:r>
              <a:rPr lang="en-US" dirty="0"/>
              <a:t>Special / Regular </a:t>
            </a:r>
            <a:r>
              <a:rPr lang="en-US" dirty="0" err="1"/>
              <a:t>ElectionS</a:t>
            </a:r>
            <a:r>
              <a:rPr lang="en-US" dirty="0"/>
              <a:t> </a:t>
            </a:r>
          </a:p>
        </p:txBody>
      </p:sp>
      <p:sp>
        <p:nvSpPr>
          <p:cNvPr id="6" name="Content Placeholder 5">
            <a:extLst>
              <a:ext uri="{FF2B5EF4-FFF2-40B4-BE49-F238E27FC236}">
                <a16:creationId xmlns:a16="http://schemas.microsoft.com/office/drawing/2014/main" id="{6F806506-456C-47B3-93CB-D137F86F2A0A}"/>
              </a:ext>
            </a:extLst>
          </p:cNvPr>
          <p:cNvSpPr>
            <a:spLocks noGrp="1"/>
          </p:cNvSpPr>
          <p:nvPr>
            <p:ph sz="quarter" idx="4"/>
          </p:nvPr>
        </p:nvSpPr>
        <p:spPr/>
        <p:txBody>
          <a:bodyPr>
            <a:normAutofit fontScale="85000" lnSpcReduction="10000"/>
          </a:bodyPr>
          <a:lstStyle/>
          <a:p>
            <a:r>
              <a:rPr lang="pt-BR" dirty="0"/>
              <a:t>N.J.S.A. 40A:14-84</a:t>
            </a:r>
          </a:p>
          <a:p>
            <a:r>
              <a:rPr lang="pt-BR" dirty="0"/>
              <a:t>If the project is to be financed</a:t>
            </a:r>
          </a:p>
          <a:p>
            <a:r>
              <a:rPr lang="en-US" dirty="0"/>
              <a:t>Because fire districts are subject to the Local Authorities Fiscal Control Law, any debt issued for project financing requires an application to the Local Finance Board for findings by the Board pursuant to N.J.S.A. 40A:5A-6. </a:t>
            </a:r>
          </a:p>
        </p:txBody>
      </p:sp>
    </p:spTree>
    <p:extLst>
      <p:ext uri="{BB962C8B-B14F-4D97-AF65-F5344CB8AC3E}">
        <p14:creationId xmlns:p14="http://schemas.microsoft.com/office/powerpoint/2010/main" val="254760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C2A3F-8281-4668-9A50-14810D46461E}"/>
              </a:ext>
            </a:extLst>
          </p:cNvPr>
          <p:cNvSpPr>
            <a:spLocks noGrp="1"/>
          </p:cNvSpPr>
          <p:nvPr>
            <p:ph type="title"/>
          </p:nvPr>
        </p:nvSpPr>
        <p:spPr/>
        <p:txBody>
          <a:bodyPr/>
          <a:lstStyle/>
          <a:p>
            <a:pPr algn="ctr"/>
            <a:r>
              <a:rPr lang="en-US" dirty="0"/>
              <a:t>N.J.S.A. 40A:14-85</a:t>
            </a:r>
          </a:p>
        </p:txBody>
      </p:sp>
      <p:sp>
        <p:nvSpPr>
          <p:cNvPr id="3" name="Content Placeholder 2">
            <a:extLst>
              <a:ext uri="{FF2B5EF4-FFF2-40B4-BE49-F238E27FC236}">
                <a16:creationId xmlns:a16="http://schemas.microsoft.com/office/drawing/2014/main" id="{17C5E020-F225-4FAE-B6B6-712595D28F37}"/>
              </a:ext>
            </a:extLst>
          </p:cNvPr>
          <p:cNvSpPr>
            <a:spLocks noGrp="1"/>
          </p:cNvSpPr>
          <p:nvPr>
            <p:ph idx="1"/>
          </p:nvPr>
        </p:nvSpPr>
        <p:spPr>
          <a:xfrm>
            <a:off x="838200" y="1955800"/>
            <a:ext cx="10515600" cy="4086226"/>
          </a:xfrm>
        </p:spPr>
        <p:txBody>
          <a:bodyPr/>
          <a:lstStyle/>
          <a:p>
            <a:r>
              <a:rPr lang="en-US" dirty="0"/>
              <a:t>Pursuant to N.J.S.A. 40A:14-85, voters must approve any borrowing for a capital item or project. </a:t>
            </a:r>
          </a:p>
          <a:p>
            <a:endParaRPr lang="en-US" dirty="0"/>
          </a:p>
          <a:p>
            <a:pPr marL="0" indent="0">
              <a:buNone/>
            </a:pPr>
            <a:r>
              <a:rPr lang="en-US" dirty="0"/>
              <a:t>Examples:</a:t>
            </a:r>
          </a:p>
          <a:p>
            <a:r>
              <a:rPr lang="en-US" dirty="0"/>
              <a:t>Purchasing a Fire Truck</a:t>
            </a:r>
          </a:p>
          <a:p>
            <a:r>
              <a:rPr lang="en-US" dirty="0"/>
              <a:t>Renovations to Firehouse</a:t>
            </a:r>
          </a:p>
          <a:p>
            <a:r>
              <a:rPr lang="en-US" dirty="0"/>
              <a:t>Building a new Firehouse</a:t>
            </a:r>
          </a:p>
        </p:txBody>
      </p:sp>
    </p:spTree>
    <p:extLst>
      <p:ext uri="{BB962C8B-B14F-4D97-AF65-F5344CB8AC3E}">
        <p14:creationId xmlns:p14="http://schemas.microsoft.com/office/powerpoint/2010/main" val="37153844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C02FA-100F-480F-866B-84C29B16ED8F}"/>
              </a:ext>
            </a:extLst>
          </p:cNvPr>
          <p:cNvSpPr>
            <a:spLocks noGrp="1"/>
          </p:cNvSpPr>
          <p:nvPr>
            <p:ph type="title"/>
          </p:nvPr>
        </p:nvSpPr>
        <p:spPr/>
        <p:txBody>
          <a:bodyPr/>
          <a:lstStyle/>
          <a:p>
            <a:pPr algn="ctr"/>
            <a:r>
              <a:rPr lang="en-US" dirty="0"/>
              <a:t>Special Meetings</a:t>
            </a:r>
            <a:br>
              <a:rPr lang="en-US" dirty="0"/>
            </a:br>
            <a:r>
              <a:rPr lang="en-US" sz="2000" dirty="0"/>
              <a:t>(February annual election)</a:t>
            </a:r>
          </a:p>
        </p:txBody>
      </p:sp>
      <p:sp>
        <p:nvSpPr>
          <p:cNvPr id="3" name="Content Placeholder 2">
            <a:extLst>
              <a:ext uri="{FF2B5EF4-FFF2-40B4-BE49-F238E27FC236}">
                <a16:creationId xmlns:a16="http://schemas.microsoft.com/office/drawing/2014/main" id="{503128E7-6BBE-4248-AF0D-7F30F01599A0}"/>
              </a:ext>
            </a:extLst>
          </p:cNvPr>
          <p:cNvSpPr>
            <a:spLocks noGrp="1"/>
          </p:cNvSpPr>
          <p:nvPr>
            <p:ph idx="1"/>
          </p:nvPr>
        </p:nvSpPr>
        <p:spPr/>
        <p:txBody>
          <a:bodyPr>
            <a:noAutofit/>
          </a:bodyPr>
          <a:lstStyle/>
          <a:p>
            <a:r>
              <a:rPr lang="en-US" dirty="0"/>
              <a:t>Capital Appropriation approval subject to the vote of the public.</a:t>
            </a:r>
          </a:p>
          <a:p>
            <a:r>
              <a:rPr lang="en-US" dirty="0"/>
              <a:t>The district must provide at minimum 10 days notice prior to anticipated vote.</a:t>
            </a:r>
          </a:p>
          <a:p>
            <a:r>
              <a:rPr lang="en-US" dirty="0"/>
              <a:t>The district must post notice of meeting in at minimum 5 public places with district</a:t>
            </a:r>
            <a:br>
              <a:rPr lang="en-US" dirty="0"/>
            </a:br>
            <a:r>
              <a:rPr lang="en-US" dirty="0"/>
              <a:t>setting the time and place of the meeting and the amount requested to be approved.</a:t>
            </a:r>
          </a:p>
          <a:p>
            <a:r>
              <a:rPr lang="en-US" dirty="0"/>
              <a:t>Public voting must be open during the hours of 6PM to 9PM or a later closing hour on the same day.  The public vote must be conducted by secret ballot.</a:t>
            </a:r>
          </a:p>
        </p:txBody>
      </p:sp>
    </p:spTree>
    <p:extLst>
      <p:ext uri="{BB962C8B-B14F-4D97-AF65-F5344CB8AC3E}">
        <p14:creationId xmlns:p14="http://schemas.microsoft.com/office/powerpoint/2010/main" val="12401268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C02FA-100F-480F-866B-84C29B16ED8F}"/>
              </a:ext>
            </a:extLst>
          </p:cNvPr>
          <p:cNvSpPr>
            <a:spLocks noGrp="1"/>
          </p:cNvSpPr>
          <p:nvPr>
            <p:ph type="title"/>
          </p:nvPr>
        </p:nvSpPr>
        <p:spPr/>
        <p:txBody>
          <a:bodyPr/>
          <a:lstStyle/>
          <a:p>
            <a:pPr algn="ctr"/>
            <a:r>
              <a:rPr lang="en-US" dirty="0"/>
              <a:t>Special Meetings</a:t>
            </a:r>
            <a:br>
              <a:rPr lang="en-US" dirty="0"/>
            </a:br>
            <a:r>
              <a:rPr lang="en-US" sz="2000" dirty="0"/>
              <a:t>(November annual election)</a:t>
            </a:r>
          </a:p>
        </p:txBody>
      </p:sp>
      <p:sp>
        <p:nvSpPr>
          <p:cNvPr id="3" name="Content Placeholder 2">
            <a:extLst>
              <a:ext uri="{FF2B5EF4-FFF2-40B4-BE49-F238E27FC236}">
                <a16:creationId xmlns:a16="http://schemas.microsoft.com/office/drawing/2014/main" id="{503128E7-6BBE-4248-AF0D-7F30F01599A0}"/>
              </a:ext>
            </a:extLst>
          </p:cNvPr>
          <p:cNvSpPr>
            <a:spLocks noGrp="1"/>
          </p:cNvSpPr>
          <p:nvPr>
            <p:ph idx="1"/>
          </p:nvPr>
        </p:nvSpPr>
        <p:spPr/>
        <p:txBody>
          <a:bodyPr>
            <a:noAutofit/>
          </a:bodyPr>
          <a:lstStyle/>
          <a:p>
            <a:pPr algn="just"/>
            <a:r>
              <a:rPr lang="en-US" dirty="0"/>
              <a:t>Capital Appropriation can be approved by a 2/3 majority vote of the board of fire commissioners’ full membership. </a:t>
            </a:r>
          </a:p>
          <a:p>
            <a:r>
              <a:rPr lang="en-US" dirty="0"/>
              <a:t>The district must provide at minimum 10 days notice prior to anticipated vote</a:t>
            </a:r>
          </a:p>
          <a:p>
            <a:r>
              <a:rPr lang="en-US" dirty="0"/>
              <a:t>The district must post notice of meeting in at minimum 5 public places with district</a:t>
            </a:r>
            <a:br>
              <a:rPr lang="en-US" dirty="0"/>
            </a:br>
            <a:r>
              <a:rPr lang="en-US" dirty="0"/>
              <a:t>setting the time and place of the meeting and the amount requested to be approved</a:t>
            </a:r>
          </a:p>
          <a:p>
            <a:pPr algn="just"/>
            <a:r>
              <a:rPr lang="en-US" dirty="0"/>
              <a:t>The district must publish in a newspaper published or circulated within the fire district setting the time and place of the meeting and the amount requested to be approved</a:t>
            </a:r>
          </a:p>
          <a:p>
            <a:pPr lvl="1" algn="just"/>
            <a:r>
              <a:rPr lang="en-US" dirty="0"/>
              <a:t>Advertisement must be at minimum 10 days notice prior to regularly scheduled meeting</a:t>
            </a:r>
          </a:p>
          <a:p>
            <a:pPr lvl="1" algn="just"/>
            <a:r>
              <a:rPr lang="en-US" dirty="0"/>
              <a:t>Advertisement must be twice before specially scheduled meeting, 10-20 and 21+ days prior</a:t>
            </a:r>
          </a:p>
          <a:p>
            <a:pPr algn="just"/>
            <a:endParaRPr lang="en-US" dirty="0"/>
          </a:p>
        </p:txBody>
      </p:sp>
    </p:spTree>
    <p:extLst>
      <p:ext uri="{BB962C8B-B14F-4D97-AF65-F5344CB8AC3E}">
        <p14:creationId xmlns:p14="http://schemas.microsoft.com/office/powerpoint/2010/main" val="40498902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79325-9C70-ADB1-AA18-DD396A835591}"/>
              </a:ext>
            </a:extLst>
          </p:cNvPr>
          <p:cNvSpPr>
            <a:spLocks noGrp="1"/>
          </p:cNvSpPr>
          <p:nvPr>
            <p:ph type="title"/>
          </p:nvPr>
        </p:nvSpPr>
        <p:spPr/>
        <p:txBody>
          <a:bodyPr/>
          <a:lstStyle/>
          <a:p>
            <a:pPr algn="ctr"/>
            <a:r>
              <a:rPr lang="en-US" dirty="0"/>
              <a:t>Special meetings</a:t>
            </a:r>
          </a:p>
        </p:txBody>
      </p:sp>
      <p:sp>
        <p:nvSpPr>
          <p:cNvPr id="3" name="Content Placeholder 2">
            <a:extLst>
              <a:ext uri="{FF2B5EF4-FFF2-40B4-BE49-F238E27FC236}">
                <a16:creationId xmlns:a16="http://schemas.microsoft.com/office/drawing/2014/main" id="{9A88E5DE-757F-CF20-CFD8-53DCBB2D0EC7}"/>
              </a:ext>
            </a:extLst>
          </p:cNvPr>
          <p:cNvSpPr>
            <a:spLocks noGrp="1"/>
          </p:cNvSpPr>
          <p:nvPr>
            <p:ph idx="1"/>
          </p:nvPr>
        </p:nvSpPr>
        <p:spPr/>
        <p:txBody>
          <a:bodyPr>
            <a:normAutofit fontScale="92500"/>
          </a:bodyPr>
          <a:lstStyle/>
          <a:p>
            <a:r>
              <a:rPr lang="en-US" dirty="0"/>
              <a:t>To satisfy budget requirements, documentation of the posting and vote must be provided.</a:t>
            </a:r>
            <a:endParaRPr lang="en-US" sz="2000" dirty="0"/>
          </a:p>
          <a:p>
            <a:r>
              <a:rPr lang="en-US" sz="2000" dirty="0"/>
              <a:t>February Districts:</a:t>
            </a:r>
          </a:p>
          <a:p>
            <a:pPr lvl="1"/>
            <a:r>
              <a:rPr lang="en-US" dirty="0"/>
              <a:t>Copy of the notice posted, Affidavit of posting, copy of ballot, and certification of voting results.</a:t>
            </a:r>
          </a:p>
          <a:p>
            <a:r>
              <a:rPr lang="en-US" sz="2000" dirty="0"/>
              <a:t>November Districts:</a:t>
            </a:r>
          </a:p>
          <a:p>
            <a:pPr lvl="1"/>
            <a:r>
              <a:rPr lang="en-US" dirty="0"/>
              <a:t>Copy of the notice posted, Affidavit of said posting, Copy of resolution, and Copy of advertisement.</a:t>
            </a:r>
          </a:p>
          <a:p>
            <a:endParaRPr lang="en-US" dirty="0"/>
          </a:p>
          <a:p>
            <a:r>
              <a:rPr lang="en-US" sz="2000" dirty="0"/>
              <a:t>Special Meetings do not need to come before the Board. </a:t>
            </a:r>
          </a:p>
          <a:p>
            <a:pPr marL="0" indent="0">
              <a:buNone/>
            </a:pPr>
            <a:endParaRPr lang="en-US" dirty="0"/>
          </a:p>
        </p:txBody>
      </p:sp>
    </p:spTree>
    <p:extLst>
      <p:ext uri="{BB962C8B-B14F-4D97-AF65-F5344CB8AC3E}">
        <p14:creationId xmlns:p14="http://schemas.microsoft.com/office/powerpoint/2010/main" val="26563810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C02FA-100F-480F-866B-84C29B16ED8F}"/>
              </a:ext>
            </a:extLst>
          </p:cNvPr>
          <p:cNvSpPr>
            <a:spLocks noGrp="1"/>
          </p:cNvSpPr>
          <p:nvPr>
            <p:ph type="title"/>
          </p:nvPr>
        </p:nvSpPr>
        <p:spPr/>
        <p:txBody>
          <a:bodyPr/>
          <a:lstStyle/>
          <a:p>
            <a:pPr algn="ctr"/>
            <a:r>
              <a:rPr lang="en-US" dirty="0"/>
              <a:t>Special Elections</a:t>
            </a:r>
            <a:br>
              <a:rPr lang="en-US" dirty="0"/>
            </a:br>
            <a:r>
              <a:rPr lang="en-US" dirty="0"/>
              <a:t>(FINANCING)</a:t>
            </a:r>
          </a:p>
        </p:txBody>
      </p:sp>
      <p:sp>
        <p:nvSpPr>
          <p:cNvPr id="3" name="Content Placeholder 2">
            <a:extLst>
              <a:ext uri="{FF2B5EF4-FFF2-40B4-BE49-F238E27FC236}">
                <a16:creationId xmlns:a16="http://schemas.microsoft.com/office/drawing/2014/main" id="{503128E7-6BBE-4248-AF0D-7F30F01599A0}"/>
              </a:ext>
            </a:extLst>
          </p:cNvPr>
          <p:cNvSpPr>
            <a:spLocks noGrp="1"/>
          </p:cNvSpPr>
          <p:nvPr>
            <p:ph idx="1"/>
          </p:nvPr>
        </p:nvSpPr>
        <p:spPr/>
        <p:txBody>
          <a:bodyPr>
            <a:noAutofit/>
          </a:bodyPr>
          <a:lstStyle/>
          <a:p>
            <a:r>
              <a:rPr lang="en-US" sz="2400" dirty="0"/>
              <a:t>District must pass resolution approving Capital Appropriation</a:t>
            </a:r>
          </a:p>
          <a:p>
            <a:r>
              <a:rPr lang="en-US" sz="2400" dirty="0"/>
              <a:t>District must post notices in 10  public places, at least 21 days prior to the date of election </a:t>
            </a:r>
          </a:p>
          <a:p>
            <a:r>
              <a:rPr lang="en-US" sz="2400" dirty="0"/>
              <a:t>District must advertise in a newspaper published in the fire district, if any, or in a newspaper published in the county of said district and circulating in such district at least twice prior to the election date. </a:t>
            </a:r>
          </a:p>
          <a:p>
            <a:r>
              <a:rPr lang="en-US" sz="2400" dirty="0"/>
              <a:t>Election must be held at least from 2pm to 9pm</a:t>
            </a:r>
          </a:p>
          <a:p>
            <a:r>
              <a:rPr lang="en-US" sz="2400" dirty="0"/>
              <a:t>District must come before Local Finance Board for final approval</a:t>
            </a:r>
          </a:p>
          <a:p>
            <a:endParaRPr lang="en-US" dirty="0"/>
          </a:p>
          <a:p>
            <a:pPr marL="0" indent="0">
              <a:buNone/>
            </a:pPr>
            <a:endParaRPr lang="en-US" sz="1800" dirty="0"/>
          </a:p>
        </p:txBody>
      </p:sp>
    </p:spTree>
    <p:extLst>
      <p:ext uri="{BB962C8B-B14F-4D97-AF65-F5344CB8AC3E}">
        <p14:creationId xmlns:p14="http://schemas.microsoft.com/office/powerpoint/2010/main" val="39210862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C02FA-100F-480F-866B-84C29B16ED8F}"/>
              </a:ext>
            </a:extLst>
          </p:cNvPr>
          <p:cNvSpPr>
            <a:spLocks noGrp="1"/>
          </p:cNvSpPr>
          <p:nvPr>
            <p:ph type="title"/>
          </p:nvPr>
        </p:nvSpPr>
        <p:spPr/>
        <p:txBody>
          <a:bodyPr/>
          <a:lstStyle/>
          <a:p>
            <a:pPr algn="ctr"/>
            <a:r>
              <a:rPr lang="en-US" dirty="0"/>
              <a:t>Local Finance Board APPLICATION </a:t>
            </a:r>
          </a:p>
        </p:txBody>
      </p:sp>
      <p:sp>
        <p:nvSpPr>
          <p:cNvPr id="3" name="Content Placeholder 2">
            <a:extLst>
              <a:ext uri="{FF2B5EF4-FFF2-40B4-BE49-F238E27FC236}">
                <a16:creationId xmlns:a16="http://schemas.microsoft.com/office/drawing/2014/main" id="{503128E7-6BBE-4248-AF0D-7F30F01599A0}"/>
              </a:ext>
            </a:extLst>
          </p:cNvPr>
          <p:cNvSpPr>
            <a:spLocks noGrp="1"/>
          </p:cNvSpPr>
          <p:nvPr>
            <p:ph idx="1"/>
          </p:nvPr>
        </p:nvSpPr>
        <p:spPr/>
        <p:txBody>
          <a:bodyPr>
            <a:noAutofit/>
          </a:bodyPr>
          <a:lstStyle/>
          <a:p>
            <a:pPr marL="0" indent="0">
              <a:buNone/>
            </a:pPr>
            <a:r>
              <a:rPr lang="en-US" dirty="0"/>
              <a:t>Following steps that must be followed prior to applying to the Local Finance Board for positive findings: </a:t>
            </a:r>
          </a:p>
          <a:p>
            <a:r>
              <a:rPr lang="en-US" dirty="0"/>
              <a:t>the bond issue, debt, or liability must be authorized by resolution. </a:t>
            </a:r>
          </a:p>
          <a:p>
            <a:r>
              <a:rPr lang="en-US" dirty="0"/>
              <a:t>the ballot question must be submitted to and approved by the legal voters within the fire district at either the annual election or at a special election. </a:t>
            </a:r>
          </a:p>
          <a:p>
            <a:endParaRPr lang="en-US" dirty="0"/>
          </a:p>
          <a:p>
            <a:pPr marL="0" indent="0">
              <a:buNone/>
            </a:pPr>
            <a:endParaRPr lang="en-US" sz="1800" dirty="0"/>
          </a:p>
        </p:txBody>
      </p:sp>
    </p:spTree>
    <p:extLst>
      <p:ext uri="{BB962C8B-B14F-4D97-AF65-F5344CB8AC3E}">
        <p14:creationId xmlns:p14="http://schemas.microsoft.com/office/powerpoint/2010/main" val="33632404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C02FA-100F-480F-866B-84C29B16ED8F}"/>
              </a:ext>
            </a:extLst>
          </p:cNvPr>
          <p:cNvSpPr>
            <a:spLocks noGrp="1"/>
          </p:cNvSpPr>
          <p:nvPr>
            <p:ph type="title"/>
          </p:nvPr>
        </p:nvSpPr>
        <p:spPr/>
        <p:txBody>
          <a:bodyPr/>
          <a:lstStyle/>
          <a:p>
            <a:pPr algn="ctr"/>
            <a:r>
              <a:rPr lang="en-US" dirty="0"/>
              <a:t>Local Finance Board Application</a:t>
            </a:r>
          </a:p>
        </p:txBody>
      </p:sp>
      <p:sp>
        <p:nvSpPr>
          <p:cNvPr id="3" name="Content Placeholder 2">
            <a:extLst>
              <a:ext uri="{FF2B5EF4-FFF2-40B4-BE49-F238E27FC236}">
                <a16:creationId xmlns:a16="http://schemas.microsoft.com/office/drawing/2014/main" id="{503128E7-6BBE-4248-AF0D-7F30F01599A0}"/>
              </a:ext>
            </a:extLst>
          </p:cNvPr>
          <p:cNvSpPr>
            <a:spLocks noGrp="1"/>
          </p:cNvSpPr>
          <p:nvPr>
            <p:ph idx="1"/>
          </p:nvPr>
        </p:nvSpPr>
        <p:spPr/>
        <p:txBody>
          <a:bodyPr>
            <a:noAutofit/>
          </a:bodyPr>
          <a:lstStyle/>
          <a:p>
            <a:pPr marL="0" indent="0">
              <a:buNone/>
            </a:pPr>
            <a:r>
              <a:rPr lang="en-US" dirty="0"/>
              <a:t>Fire Districts must provide the following information when submitting applications for proposed project financing to the Local Finance Board: </a:t>
            </a:r>
          </a:p>
          <a:p>
            <a:pPr lvl="1"/>
            <a:r>
              <a:rPr lang="en-US" dirty="0"/>
              <a:t>Certification of election results and the exact ballot question. </a:t>
            </a:r>
          </a:p>
          <a:p>
            <a:pPr lvl="1"/>
            <a:r>
              <a:rPr lang="en-US" dirty="0"/>
              <a:t>Number of registered voters, population, and square miles served by the fire district. </a:t>
            </a:r>
          </a:p>
          <a:p>
            <a:pPr lvl="1"/>
            <a:r>
              <a:rPr lang="en-US" dirty="0"/>
              <a:t>Average tax (in dollars) and the average assessed value of a typical residence in the fire district,</a:t>
            </a:r>
          </a:p>
          <a:p>
            <a:pPr lvl="1"/>
            <a:r>
              <a:rPr lang="en-US" dirty="0"/>
              <a:t>Average tax increase a residential taxpayer will experience if the financing is approved. </a:t>
            </a:r>
          </a:p>
          <a:p>
            <a:pPr lvl="1"/>
            <a:r>
              <a:rPr lang="en-US" dirty="0"/>
              <a:t>The URL of the fire district website. District websites are expected to comply with the provisions of N.J.S.A. 40A:14-70.2</a:t>
            </a:r>
          </a:p>
          <a:p>
            <a:pPr lvl="1"/>
            <a:endParaRPr lang="en-US" dirty="0"/>
          </a:p>
          <a:p>
            <a:endParaRPr lang="en-US" dirty="0"/>
          </a:p>
          <a:p>
            <a:pPr marL="0" indent="0">
              <a:buNone/>
            </a:pPr>
            <a:endParaRPr lang="en-US" sz="1800" dirty="0"/>
          </a:p>
        </p:txBody>
      </p:sp>
    </p:spTree>
    <p:extLst>
      <p:ext uri="{BB962C8B-B14F-4D97-AF65-F5344CB8AC3E}">
        <p14:creationId xmlns:p14="http://schemas.microsoft.com/office/powerpoint/2010/main" val="14469448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C02FA-100F-480F-866B-84C29B16ED8F}"/>
              </a:ext>
            </a:extLst>
          </p:cNvPr>
          <p:cNvSpPr>
            <a:spLocks noGrp="1"/>
          </p:cNvSpPr>
          <p:nvPr>
            <p:ph type="title"/>
          </p:nvPr>
        </p:nvSpPr>
        <p:spPr/>
        <p:txBody>
          <a:bodyPr/>
          <a:lstStyle/>
          <a:p>
            <a:pPr algn="ctr"/>
            <a:r>
              <a:rPr lang="en-US" dirty="0"/>
              <a:t>Local Finance Board APPLICATION </a:t>
            </a:r>
          </a:p>
        </p:txBody>
      </p:sp>
      <p:sp>
        <p:nvSpPr>
          <p:cNvPr id="3" name="Content Placeholder 2">
            <a:extLst>
              <a:ext uri="{FF2B5EF4-FFF2-40B4-BE49-F238E27FC236}">
                <a16:creationId xmlns:a16="http://schemas.microsoft.com/office/drawing/2014/main" id="{503128E7-6BBE-4248-AF0D-7F30F01599A0}"/>
              </a:ext>
            </a:extLst>
          </p:cNvPr>
          <p:cNvSpPr>
            <a:spLocks noGrp="1"/>
          </p:cNvSpPr>
          <p:nvPr>
            <p:ph idx="1"/>
          </p:nvPr>
        </p:nvSpPr>
        <p:spPr/>
        <p:txBody>
          <a:bodyPr>
            <a:noAutofit/>
          </a:bodyPr>
          <a:lstStyle/>
          <a:p>
            <a:pPr marL="0" indent="0">
              <a:buNone/>
            </a:pPr>
            <a:r>
              <a:rPr lang="en-US" dirty="0"/>
              <a:t>Fire districts must provide the following information when submitting applications for proposed project financing to the Local Finance Board: </a:t>
            </a:r>
          </a:p>
          <a:p>
            <a:pPr lvl="1"/>
            <a:r>
              <a:rPr lang="en-US" dirty="0"/>
              <a:t>An affidavit and proof of compliance with the publication and posting requirements of N.J.S.A. 40A:14-85 and 86 for Special and Annual Elections </a:t>
            </a:r>
          </a:p>
          <a:p>
            <a:pPr lvl="1"/>
            <a:r>
              <a:rPr lang="en-US" dirty="0"/>
              <a:t>Confirmation that the fire district is 100% compliant with the filing of annual Financial Disclosure Statements (FDSs) pursuant to N.J.S.A. 40A:9-22.6 of the Local Government Ethics Law. District Commissioners are required to file the annual FDS and this will be reviewed by the Board as part of the application process. </a:t>
            </a:r>
          </a:p>
          <a:p>
            <a:pPr lvl="1"/>
            <a:endParaRPr lang="en-US" dirty="0"/>
          </a:p>
          <a:p>
            <a:pPr marL="0" indent="0">
              <a:buNone/>
            </a:pPr>
            <a:endParaRPr lang="en-US" sz="1800" dirty="0"/>
          </a:p>
        </p:txBody>
      </p:sp>
    </p:spTree>
    <p:extLst>
      <p:ext uri="{BB962C8B-B14F-4D97-AF65-F5344CB8AC3E}">
        <p14:creationId xmlns:p14="http://schemas.microsoft.com/office/powerpoint/2010/main" val="20381098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C02FA-100F-480F-866B-84C29B16ED8F}"/>
              </a:ext>
            </a:extLst>
          </p:cNvPr>
          <p:cNvSpPr>
            <a:spLocks noGrp="1"/>
          </p:cNvSpPr>
          <p:nvPr>
            <p:ph type="title"/>
          </p:nvPr>
        </p:nvSpPr>
        <p:spPr/>
        <p:txBody>
          <a:bodyPr/>
          <a:lstStyle/>
          <a:p>
            <a:pPr algn="ctr"/>
            <a:r>
              <a:rPr lang="en-US" dirty="0"/>
              <a:t>Local Finance Board </a:t>
            </a:r>
          </a:p>
        </p:txBody>
      </p:sp>
      <p:sp>
        <p:nvSpPr>
          <p:cNvPr id="3" name="Content Placeholder 2">
            <a:extLst>
              <a:ext uri="{FF2B5EF4-FFF2-40B4-BE49-F238E27FC236}">
                <a16:creationId xmlns:a16="http://schemas.microsoft.com/office/drawing/2014/main" id="{503128E7-6BBE-4248-AF0D-7F30F01599A0}"/>
              </a:ext>
            </a:extLst>
          </p:cNvPr>
          <p:cNvSpPr>
            <a:spLocks noGrp="1"/>
          </p:cNvSpPr>
          <p:nvPr>
            <p:ph idx="1"/>
          </p:nvPr>
        </p:nvSpPr>
        <p:spPr/>
        <p:txBody>
          <a:bodyPr>
            <a:noAutofit/>
          </a:bodyPr>
          <a:lstStyle/>
          <a:p>
            <a:pPr marL="0" indent="0" algn="ctr">
              <a:buNone/>
            </a:pPr>
            <a:r>
              <a:rPr lang="en-US" b="1" dirty="0"/>
              <a:t>Applications involving Firehouses/Renovations to Firehouses/Improvements </a:t>
            </a:r>
            <a:endParaRPr lang="en-US" dirty="0"/>
          </a:p>
          <a:p>
            <a:pPr marL="0" indent="0">
              <a:buNone/>
            </a:pPr>
            <a:r>
              <a:rPr lang="en-US" dirty="0"/>
              <a:t>Provide a thorough description of the project, including but not limited to the following: </a:t>
            </a:r>
          </a:p>
          <a:p>
            <a:r>
              <a:rPr lang="en-US" dirty="0"/>
              <a:t>Detailed design drawings, floor plans, and a list of features to be included in the buildings. </a:t>
            </a:r>
          </a:p>
          <a:p>
            <a:r>
              <a:rPr lang="en-US" dirty="0"/>
              <a:t>Confirmation that the Fire District owns the property. If the district does not own the property, copies of the lease or agreement which governs the property shall be provided with the application. </a:t>
            </a:r>
          </a:p>
          <a:p>
            <a:endParaRPr lang="en-US" dirty="0"/>
          </a:p>
          <a:p>
            <a:endParaRPr lang="en-US" dirty="0"/>
          </a:p>
          <a:p>
            <a:pPr marL="0" indent="0">
              <a:buNone/>
            </a:pPr>
            <a:endParaRPr lang="en-US" sz="1800" dirty="0"/>
          </a:p>
        </p:txBody>
      </p:sp>
    </p:spTree>
    <p:extLst>
      <p:ext uri="{BB962C8B-B14F-4D97-AF65-F5344CB8AC3E}">
        <p14:creationId xmlns:p14="http://schemas.microsoft.com/office/powerpoint/2010/main" val="855909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64055-89DC-D5DB-DBB9-0E22BF6D51D7}"/>
              </a:ext>
            </a:extLst>
          </p:cNvPr>
          <p:cNvSpPr>
            <a:spLocks noGrp="1"/>
          </p:cNvSpPr>
          <p:nvPr>
            <p:ph type="title"/>
          </p:nvPr>
        </p:nvSpPr>
        <p:spPr/>
        <p:txBody>
          <a:bodyPr/>
          <a:lstStyle/>
          <a:p>
            <a:pPr algn="ctr"/>
            <a:r>
              <a:rPr lang="en-US" dirty="0"/>
              <a:t>Rules and regulations</a:t>
            </a:r>
          </a:p>
        </p:txBody>
      </p:sp>
      <p:sp>
        <p:nvSpPr>
          <p:cNvPr id="3" name="Text Placeholder 2">
            <a:extLst>
              <a:ext uri="{FF2B5EF4-FFF2-40B4-BE49-F238E27FC236}">
                <a16:creationId xmlns:a16="http://schemas.microsoft.com/office/drawing/2014/main" id="{2B5862F3-D8EB-D058-9E8C-C5CD33066C40}"/>
              </a:ext>
            </a:extLst>
          </p:cNvPr>
          <p:cNvSpPr>
            <a:spLocks noGrp="1"/>
          </p:cNvSpPr>
          <p:nvPr>
            <p:ph type="body" idx="1"/>
          </p:nvPr>
        </p:nvSpPr>
        <p:spPr/>
        <p:txBody>
          <a:bodyPr>
            <a:normAutofit/>
          </a:bodyPr>
          <a:lstStyle/>
          <a:p>
            <a:pPr algn="ctr"/>
            <a:r>
              <a:rPr lang="en-US" dirty="0"/>
              <a:t>Fire Districts are governed by various State Statutes and Administrative </a:t>
            </a:r>
            <a:br>
              <a:rPr lang="en-US" dirty="0"/>
            </a:br>
            <a:r>
              <a:rPr lang="en-US" dirty="0"/>
              <a:t>Codes, and guidance from the Division of Local Government Services</a:t>
            </a:r>
          </a:p>
        </p:txBody>
      </p:sp>
    </p:spTree>
    <p:extLst>
      <p:ext uri="{BB962C8B-B14F-4D97-AF65-F5344CB8AC3E}">
        <p14:creationId xmlns:p14="http://schemas.microsoft.com/office/powerpoint/2010/main" val="41858536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C02FA-100F-480F-866B-84C29B16ED8F}"/>
              </a:ext>
            </a:extLst>
          </p:cNvPr>
          <p:cNvSpPr>
            <a:spLocks noGrp="1"/>
          </p:cNvSpPr>
          <p:nvPr>
            <p:ph type="title"/>
          </p:nvPr>
        </p:nvSpPr>
        <p:spPr/>
        <p:txBody>
          <a:bodyPr/>
          <a:lstStyle/>
          <a:p>
            <a:pPr algn="ctr"/>
            <a:r>
              <a:rPr lang="en-US" dirty="0"/>
              <a:t>Local Finance Board </a:t>
            </a:r>
          </a:p>
        </p:txBody>
      </p:sp>
      <p:sp>
        <p:nvSpPr>
          <p:cNvPr id="3" name="Content Placeholder 2">
            <a:extLst>
              <a:ext uri="{FF2B5EF4-FFF2-40B4-BE49-F238E27FC236}">
                <a16:creationId xmlns:a16="http://schemas.microsoft.com/office/drawing/2014/main" id="{503128E7-6BBE-4248-AF0D-7F30F01599A0}"/>
              </a:ext>
            </a:extLst>
          </p:cNvPr>
          <p:cNvSpPr>
            <a:spLocks noGrp="1"/>
          </p:cNvSpPr>
          <p:nvPr>
            <p:ph idx="1"/>
          </p:nvPr>
        </p:nvSpPr>
        <p:spPr/>
        <p:txBody>
          <a:bodyPr>
            <a:noAutofit/>
          </a:bodyPr>
          <a:lstStyle/>
          <a:p>
            <a:pPr marL="0" indent="0" algn="ctr">
              <a:buNone/>
            </a:pPr>
            <a:r>
              <a:rPr lang="en-US" b="1" dirty="0"/>
              <a:t>Applications involving Firehouses/Renovations to Firehouses/Improvements </a:t>
            </a:r>
            <a:endParaRPr lang="en-US" dirty="0"/>
          </a:p>
          <a:p>
            <a:pPr marL="0" indent="0">
              <a:buNone/>
            </a:pPr>
            <a:r>
              <a:rPr lang="en-US" dirty="0"/>
              <a:t>• Status of all permits/approvals required by governmental bodies and other agencies. </a:t>
            </a:r>
          </a:p>
          <a:p>
            <a:pPr marL="0" indent="0">
              <a:buNone/>
            </a:pPr>
            <a:r>
              <a:rPr lang="en-US" dirty="0"/>
              <a:t>• Detailed explanation of the bid process used and name of the successful bidder. Fire   </a:t>
            </a:r>
            <a:br>
              <a:rPr lang="en-US" dirty="0"/>
            </a:br>
            <a:r>
              <a:rPr lang="en-US" dirty="0"/>
              <a:t>   districts are responsible for following all procurement laws. If the project has not yet </a:t>
            </a:r>
            <a:br>
              <a:rPr lang="en-US" dirty="0"/>
            </a:br>
            <a:r>
              <a:rPr lang="en-US" dirty="0"/>
              <a:t>   been bid, an explanation shall be provided of how the District estimated the project costs </a:t>
            </a:r>
            <a:br>
              <a:rPr lang="en-US" dirty="0"/>
            </a:br>
            <a:r>
              <a:rPr lang="en-US" dirty="0"/>
              <a:t>   and financing requirements. </a:t>
            </a:r>
          </a:p>
          <a:p>
            <a:endParaRPr lang="en-US" dirty="0"/>
          </a:p>
          <a:p>
            <a:pPr marL="0" indent="0">
              <a:buNone/>
            </a:pPr>
            <a:endParaRPr lang="en-US" sz="1800" dirty="0"/>
          </a:p>
        </p:txBody>
      </p:sp>
    </p:spTree>
    <p:extLst>
      <p:ext uri="{BB962C8B-B14F-4D97-AF65-F5344CB8AC3E}">
        <p14:creationId xmlns:p14="http://schemas.microsoft.com/office/powerpoint/2010/main" val="40950777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C02FA-100F-480F-866B-84C29B16ED8F}"/>
              </a:ext>
            </a:extLst>
          </p:cNvPr>
          <p:cNvSpPr>
            <a:spLocks noGrp="1"/>
          </p:cNvSpPr>
          <p:nvPr>
            <p:ph type="title"/>
          </p:nvPr>
        </p:nvSpPr>
        <p:spPr/>
        <p:txBody>
          <a:bodyPr/>
          <a:lstStyle/>
          <a:p>
            <a:pPr algn="ctr"/>
            <a:r>
              <a:rPr lang="en-US" dirty="0"/>
              <a:t>Local Finance Board </a:t>
            </a:r>
          </a:p>
        </p:txBody>
      </p:sp>
      <p:sp>
        <p:nvSpPr>
          <p:cNvPr id="3" name="Content Placeholder 2">
            <a:extLst>
              <a:ext uri="{FF2B5EF4-FFF2-40B4-BE49-F238E27FC236}">
                <a16:creationId xmlns:a16="http://schemas.microsoft.com/office/drawing/2014/main" id="{503128E7-6BBE-4248-AF0D-7F30F01599A0}"/>
              </a:ext>
            </a:extLst>
          </p:cNvPr>
          <p:cNvSpPr>
            <a:spLocks noGrp="1"/>
          </p:cNvSpPr>
          <p:nvPr>
            <p:ph idx="1"/>
          </p:nvPr>
        </p:nvSpPr>
        <p:spPr/>
        <p:txBody>
          <a:bodyPr>
            <a:noAutofit/>
          </a:bodyPr>
          <a:lstStyle/>
          <a:p>
            <a:pPr marL="0" indent="0" algn="ctr">
              <a:buNone/>
            </a:pPr>
            <a:r>
              <a:rPr lang="en-US" b="1" dirty="0"/>
              <a:t>Applications involving Fire Vehicle/Equipment Financing </a:t>
            </a:r>
            <a:endParaRPr lang="en-US" dirty="0"/>
          </a:p>
          <a:p>
            <a:pPr marL="0" indent="0">
              <a:buNone/>
            </a:pPr>
            <a:r>
              <a:rPr lang="en-US" dirty="0"/>
              <a:t>For applications involving lease/purchase or financing of fire vehicles and related equipment, the following information should be provided: </a:t>
            </a:r>
          </a:p>
          <a:p>
            <a:r>
              <a:rPr lang="en-US" dirty="0"/>
              <a:t>Year, make, and model of the proposed equipment. </a:t>
            </a:r>
          </a:p>
          <a:p>
            <a:r>
              <a:rPr lang="en-US" dirty="0"/>
              <a:t>Detailed explanation of the procurement process followed.  </a:t>
            </a:r>
          </a:p>
          <a:p>
            <a:r>
              <a:rPr lang="en-US" dirty="0"/>
              <a:t>Fire districts are responsible for following ALL procurement laws. </a:t>
            </a:r>
          </a:p>
          <a:p>
            <a:endParaRPr lang="en-US" dirty="0"/>
          </a:p>
        </p:txBody>
      </p:sp>
    </p:spTree>
    <p:extLst>
      <p:ext uri="{BB962C8B-B14F-4D97-AF65-F5344CB8AC3E}">
        <p14:creationId xmlns:p14="http://schemas.microsoft.com/office/powerpoint/2010/main" val="23216124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C02FA-100F-480F-866B-84C29B16ED8F}"/>
              </a:ext>
            </a:extLst>
          </p:cNvPr>
          <p:cNvSpPr>
            <a:spLocks noGrp="1"/>
          </p:cNvSpPr>
          <p:nvPr>
            <p:ph type="title"/>
          </p:nvPr>
        </p:nvSpPr>
        <p:spPr/>
        <p:txBody>
          <a:bodyPr/>
          <a:lstStyle/>
          <a:p>
            <a:pPr algn="ctr"/>
            <a:r>
              <a:rPr lang="en-US" dirty="0"/>
              <a:t>Local Finance Board </a:t>
            </a:r>
          </a:p>
        </p:txBody>
      </p:sp>
      <p:sp>
        <p:nvSpPr>
          <p:cNvPr id="3" name="Content Placeholder 2">
            <a:extLst>
              <a:ext uri="{FF2B5EF4-FFF2-40B4-BE49-F238E27FC236}">
                <a16:creationId xmlns:a16="http://schemas.microsoft.com/office/drawing/2014/main" id="{503128E7-6BBE-4248-AF0D-7F30F01599A0}"/>
              </a:ext>
            </a:extLst>
          </p:cNvPr>
          <p:cNvSpPr>
            <a:spLocks noGrp="1"/>
          </p:cNvSpPr>
          <p:nvPr>
            <p:ph idx="1"/>
          </p:nvPr>
        </p:nvSpPr>
        <p:spPr/>
        <p:txBody>
          <a:bodyPr>
            <a:noAutofit/>
          </a:bodyPr>
          <a:lstStyle/>
          <a:p>
            <a:pPr marL="0" indent="0" algn="ctr">
              <a:buNone/>
            </a:pPr>
            <a:r>
              <a:rPr lang="en-US" b="1" dirty="0"/>
              <a:t>Applications involving Fire Vehicle/Equipment Financing </a:t>
            </a:r>
            <a:r>
              <a:rPr lang="en-US" dirty="0"/>
              <a:t> </a:t>
            </a:r>
          </a:p>
          <a:p>
            <a:r>
              <a:rPr lang="en-US" dirty="0"/>
              <a:t>Applications for replacement of outdated or older vehicles/equipment must specify what the district will do with the old equipment. </a:t>
            </a:r>
          </a:p>
          <a:p>
            <a:r>
              <a:rPr lang="en-US" dirty="0"/>
              <a:t>Names of the financial institutions from which financing quotes were sought as well as received. The Board expects fire districts to have solicited at least three quotes for financing; quotes should be included in the application. </a:t>
            </a:r>
          </a:p>
          <a:p>
            <a:r>
              <a:rPr lang="en-US" dirty="0"/>
              <a:t>All quotes received for financing, including the interest rate and other costs of issuance. </a:t>
            </a:r>
          </a:p>
          <a:p>
            <a:pPr marL="0" indent="0">
              <a:buNone/>
            </a:pPr>
            <a:endParaRPr lang="en-US" dirty="0"/>
          </a:p>
          <a:p>
            <a:endParaRPr lang="en-US" dirty="0"/>
          </a:p>
          <a:p>
            <a:pPr marL="0" indent="0">
              <a:buNone/>
            </a:pPr>
            <a:endParaRPr lang="en-US" dirty="0"/>
          </a:p>
          <a:p>
            <a:pPr marL="0" indent="0">
              <a:buNone/>
            </a:pPr>
            <a:endParaRPr lang="en-US" sz="1800" dirty="0"/>
          </a:p>
        </p:txBody>
      </p:sp>
    </p:spTree>
    <p:extLst>
      <p:ext uri="{BB962C8B-B14F-4D97-AF65-F5344CB8AC3E}">
        <p14:creationId xmlns:p14="http://schemas.microsoft.com/office/powerpoint/2010/main" val="9565664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1A78B-8A96-41F0-73DE-20223E675B98}"/>
              </a:ext>
            </a:extLst>
          </p:cNvPr>
          <p:cNvSpPr>
            <a:spLocks noGrp="1"/>
          </p:cNvSpPr>
          <p:nvPr>
            <p:ph type="title"/>
          </p:nvPr>
        </p:nvSpPr>
        <p:spPr/>
        <p:txBody>
          <a:bodyPr/>
          <a:lstStyle/>
          <a:p>
            <a:pPr algn="ctr"/>
            <a:r>
              <a:rPr lang="en-US" dirty="0"/>
              <a:t>audit</a:t>
            </a:r>
          </a:p>
        </p:txBody>
      </p:sp>
      <p:sp>
        <p:nvSpPr>
          <p:cNvPr id="3" name="Text Placeholder 2">
            <a:extLst>
              <a:ext uri="{FF2B5EF4-FFF2-40B4-BE49-F238E27FC236}">
                <a16:creationId xmlns:a16="http://schemas.microsoft.com/office/drawing/2014/main" id="{00E832EF-969C-C8B3-A624-23E1A84C026C}"/>
              </a:ext>
            </a:extLst>
          </p:cNvPr>
          <p:cNvSpPr>
            <a:spLocks noGrp="1"/>
          </p:cNvSpPr>
          <p:nvPr>
            <p:ph type="body" idx="1"/>
          </p:nvPr>
        </p:nvSpPr>
        <p:spPr/>
        <p:txBody>
          <a:bodyPr/>
          <a:lstStyle/>
          <a:p>
            <a:pPr algn="ctr"/>
            <a:r>
              <a:rPr lang="en-US" dirty="0"/>
              <a:t>Pursuant to N.J.A.C. 5:30-7 each fire district shall have an annual audit conducted for </a:t>
            </a:r>
            <a:br>
              <a:rPr lang="en-US" dirty="0"/>
            </a:br>
            <a:r>
              <a:rPr lang="en-US" dirty="0"/>
              <a:t>every fiscal year in accordance with Generally Accepted Auditing Standards (GAAP)</a:t>
            </a:r>
          </a:p>
        </p:txBody>
      </p:sp>
    </p:spTree>
    <p:extLst>
      <p:ext uri="{BB962C8B-B14F-4D97-AF65-F5344CB8AC3E}">
        <p14:creationId xmlns:p14="http://schemas.microsoft.com/office/powerpoint/2010/main" val="13940279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400C3-63A9-A475-7DE6-8044025623E4}"/>
              </a:ext>
            </a:extLst>
          </p:cNvPr>
          <p:cNvSpPr>
            <a:spLocks noGrp="1"/>
          </p:cNvSpPr>
          <p:nvPr>
            <p:ph type="title"/>
          </p:nvPr>
        </p:nvSpPr>
        <p:spPr/>
        <p:txBody>
          <a:bodyPr/>
          <a:lstStyle/>
          <a:p>
            <a:pPr algn="ctr"/>
            <a:r>
              <a:rPr lang="en-US" dirty="0"/>
              <a:t>audit</a:t>
            </a:r>
          </a:p>
        </p:txBody>
      </p:sp>
      <p:sp>
        <p:nvSpPr>
          <p:cNvPr id="3" name="Content Placeholder 2">
            <a:extLst>
              <a:ext uri="{FF2B5EF4-FFF2-40B4-BE49-F238E27FC236}">
                <a16:creationId xmlns:a16="http://schemas.microsoft.com/office/drawing/2014/main" id="{7100212D-E02C-C6A9-0A01-01B275EB8ACD}"/>
              </a:ext>
            </a:extLst>
          </p:cNvPr>
          <p:cNvSpPr>
            <a:spLocks noGrp="1"/>
          </p:cNvSpPr>
          <p:nvPr>
            <p:ph idx="1"/>
          </p:nvPr>
        </p:nvSpPr>
        <p:spPr/>
        <p:txBody>
          <a:bodyPr>
            <a:normAutofit fontScale="92500"/>
          </a:bodyPr>
          <a:lstStyle/>
          <a:p>
            <a:r>
              <a:rPr lang="en-US" dirty="0"/>
              <a:t>Audits are required to be filed by the statutory due date of 4 months after the close of the fiscal year.  Can be extended by the Director of the Division of Local Government.</a:t>
            </a:r>
          </a:p>
          <a:p>
            <a:r>
              <a:rPr lang="en-US" dirty="0"/>
              <a:t>Along with the Audit Report, the fire district is also required to file additional items:</a:t>
            </a:r>
          </a:p>
          <a:p>
            <a:pPr lvl="1"/>
            <a:r>
              <a:rPr lang="en-US" dirty="0"/>
              <a:t>Proof of Publication – Advertisement of the Audit Synopsis</a:t>
            </a:r>
          </a:p>
          <a:p>
            <a:pPr lvl="1"/>
            <a:r>
              <a:rPr lang="en-US" dirty="0"/>
              <a:t>Audit Questionnaire – Provided by auditor containing Q&amp;A of the district.</a:t>
            </a:r>
          </a:p>
          <a:p>
            <a:pPr lvl="1"/>
            <a:r>
              <a:rPr lang="en-US" dirty="0"/>
              <a:t>Audit Affidavit – Resolution accepting the audit report including signature of all commissioners</a:t>
            </a:r>
          </a:p>
          <a:p>
            <a:pPr lvl="1"/>
            <a:r>
              <a:rPr lang="en-US" dirty="0"/>
              <a:t>Corrective Action Plan – Resolution approving corrective action for all audit findings</a:t>
            </a:r>
          </a:p>
          <a:p>
            <a:r>
              <a:rPr lang="en-US" dirty="0"/>
              <a:t>Audit Affidavit and Corrective Action plan are due withing 45 days of receipt of annual audit</a:t>
            </a:r>
          </a:p>
        </p:txBody>
      </p:sp>
    </p:spTree>
    <p:extLst>
      <p:ext uri="{BB962C8B-B14F-4D97-AF65-F5344CB8AC3E}">
        <p14:creationId xmlns:p14="http://schemas.microsoft.com/office/powerpoint/2010/main" val="37761873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F4A49-3CC9-7D96-ED85-90AD974F9852}"/>
              </a:ext>
            </a:extLst>
          </p:cNvPr>
          <p:cNvSpPr>
            <a:spLocks noGrp="1"/>
          </p:cNvSpPr>
          <p:nvPr>
            <p:ph type="title"/>
          </p:nvPr>
        </p:nvSpPr>
        <p:spPr/>
        <p:txBody>
          <a:bodyPr/>
          <a:lstStyle/>
          <a:p>
            <a:pPr algn="ctr"/>
            <a:r>
              <a:rPr lang="en-US" dirty="0"/>
              <a:t>ethics</a:t>
            </a:r>
          </a:p>
        </p:txBody>
      </p:sp>
      <p:sp>
        <p:nvSpPr>
          <p:cNvPr id="3" name="Text Placeholder 2">
            <a:extLst>
              <a:ext uri="{FF2B5EF4-FFF2-40B4-BE49-F238E27FC236}">
                <a16:creationId xmlns:a16="http://schemas.microsoft.com/office/drawing/2014/main" id="{6A136BF1-CC49-5E97-8973-F650E1E3475C}"/>
              </a:ext>
            </a:extLst>
          </p:cNvPr>
          <p:cNvSpPr>
            <a:spLocks noGrp="1"/>
          </p:cNvSpPr>
          <p:nvPr>
            <p:ph type="body" idx="1"/>
          </p:nvPr>
        </p:nvSpPr>
        <p:spPr/>
        <p:txBody>
          <a:bodyPr/>
          <a:lstStyle/>
          <a:p>
            <a:pPr algn="ctr"/>
            <a:r>
              <a:rPr lang="en-US" dirty="0"/>
              <a:t>Fire districts are reminded that the Local Government Ethics Law (LGEL), </a:t>
            </a:r>
            <a:br>
              <a:rPr lang="en-US" dirty="0"/>
            </a:br>
            <a:r>
              <a:rPr lang="en-US" dirty="0"/>
              <a:t>N.J.S.A. 40A:9-22.1 et seq., applies to fire district officers and employees. </a:t>
            </a:r>
          </a:p>
          <a:p>
            <a:pPr algn="ctr"/>
            <a:endParaRPr lang="en-US" dirty="0"/>
          </a:p>
        </p:txBody>
      </p:sp>
    </p:spTree>
    <p:extLst>
      <p:ext uri="{BB962C8B-B14F-4D97-AF65-F5344CB8AC3E}">
        <p14:creationId xmlns:p14="http://schemas.microsoft.com/office/powerpoint/2010/main" val="8798978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C02FA-100F-480F-866B-84C29B16ED8F}"/>
              </a:ext>
            </a:extLst>
          </p:cNvPr>
          <p:cNvSpPr>
            <a:spLocks noGrp="1"/>
          </p:cNvSpPr>
          <p:nvPr>
            <p:ph type="title"/>
          </p:nvPr>
        </p:nvSpPr>
        <p:spPr/>
        <p:txBody>
          <a:bodyPr/>
          <a:lstStyle/>
          <a:p>
            <a:pPr algn="ctr"/>
            <a:r>
              <a:rPr lang="en-US" dirty="0"/>
              <a:t>Local Government Ethics Law </a:t>
            </a:r>
          </a:p>
        </p:txBody>
      </p:sp>
      <p:sp>
        <p:nvSpPr>
          <p:cNvPr id="3" name="Content Placeholder 2">
            <a:extLst>
              <a:ext uri="{FF2B5EF4-FFF2-40B4-BE49-F238E27FC236}">
                <a16:creationId xmlns:a16="http://schemas.microsoft.com/office/drawing/2014/main" id="{503128E7-6BBE-4248-AF0D-7F30F01599A0}"/>
              </a:ext>
            </a:extLst>
          </p:cNvPr>
          <p:cNvSpPr>
            <a:spLocks noGrp="1"/>
          </p:cNvSpPr>
          <p:nvPr>
            <p:ph idx="1"/>
          </p:nvPr>
        </p:nvSpPr>
        <p:spPr/>
        <p:txBody>
          <a:bodyPr>
            <a:noAutofit/>
          </a:bodyPr>
          <a:lstStyle/>
          <a:p>
            <a:pPr marL="0" indent="0">
              <a:buNone/>
            </a:pPr>
            <a:r>
              <a:rPr lang="en-US" dirty="0"/>
              <a:t>The Local Finance Board expects all Fire Commissioners to be familiar with the provisions of the LGEL.</a:t>
            </a:r>
          </a:p>
          <a:p>
            <a:pPr marL="0" indent="0">
              <a:buNone/>
            </a:pPr>
            <a:r>
              <a:rPr lang="en-US" dirty="0"/>
              <a:t>The Board has previously opined that serving as Commissioner of a fire district while simultaneously serving as an elected or ranking officer of a fire company within that same fire district (including the positions of chief, deputy chief, president and vice president) would violate N.J.S.A. 40A:9-22.d and e. See Advisory Opinions 92-004 and 93-019. </a:t>
            </a:r>
          </a:p>
          <a:p>
            <a:r>
              <a:rPr lang="en-US" dirty="0"/>
              <a:t>Holding both positions is a clear example of incompatibility of office as members of a fire company are under the supervision and control of the Fire Commissioners.</a:t>
            </a:r>
          </a:p>
          <a:p>
            <a:endParaRPr lang="en-US" dirty="0"/>
          </a:p>
          <a:p>
            <a:pPr marL="0" indent="0">
              <a:buNone/>
            </a:pPr>
            <a:endParaRPr lang="en-US" sz="1800" dirty="0"/>
          </a:p>
        </p:txBody>
      </p:sp>
    </p:spTree>
    <p:extLst>
      <p:ext uri="{BB962C8B-B14F-4D97-AF65-F5344CB8AC3E}">
        <p14:creationId xmlns:p14="http://schemas.microsoft.com/office/powerpoint/2010/main" val="14430214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C02FA-100F-480F-866B-84C29B16ED8F}"/>
              </a:ext>
            </a:extLst>
          </p:cNvPr>
          <p:cNvSpPr>
            <a:spLocks noGrp="1"/>
          </p:cNvSpPr>
          <p:nvPr>
            <p:ph type="title"/>
          </p:nvPr>
        </p:nvSpPr>
        <p:spPr/>
        <p:txBody>
          <a:bodyPr/>
          <a:lstStyle/>
          <a:p>
            <a:pPr algn="ctr"/>
            <a:r>
              <a:rPr lang="en-US" dirty="0"/>
              <a:t>Local Government Ethics Law </a:t>
            </a:r>
          </a:p>
        </p:txBody>
      </p:sp>
      <p:sp>
        <p:nvSpPr>
          <p:cNvPr id="3" name="Content Placeholder 2">
            <a:extLst>
              <a:ext uri="{FF2B5EF4-FFF2-40B4-BE49-F238E27FC236}">
                <a16:creationId xmlns:a16="http://schemas.microsoft.com/office/drawing/2014/main" id="{503128E7-6BBE-4248-AF0D-7F30F01599A0}"/>
              </a:ext>
            </a:extLst>
          </p:cNvPr>
          <p:cNvSpPr>
            <a:spLocks noGrp="1"/>
          </p:cNvSpPr>
          <p:nvPr>
            <p:ph idx="1"/>
          </p:nvPr>
        </p:nvSpPr>
        <p:spPr/>
        <p:txBody>
          <a:bodyPr>
            <a:noAutofit/>
          </a:bodyPr>
          <a:lstStyle/>
          <a:p>
            <a:pPr algn="just"/>
            <a:r>
              <a:rPr lang="en-US" sz="1600" dirty="0"/>
              <a:t>Fire District Commissioners are also reminded that under the LGEL (N.J.S.A. 40A:9-22.1 et seq.,) personal conflicts extend to their spouses.  </a:t>
            </a:r>
          </a:p>
          <a:p>
            <a:pPr algn="just"/>
            <a:r>
              <a:rPr lang="en-US" sz="1600" dirty="0"/>
              <a:t>However, the Board continues to see ethics complaints where a spouse conducts business with the Fire District.  </a:t>
            </a:r>
          </a:p>
          <a:p>
            <a:pPr algn="just"/>
            <a:r>
              <a:rPr lang="en-US" sz="1600" dirty="0"/>
              <a:t>For example, the Board has recently seen a case where a Fire Commissioner’s spouse sold insurance to the Fire District.  Although the Commissioner recused himself from any votes involving the insurance, the Board found a violation of N.J.S.A. 40A:9-22.(a) and (d.) As the Commissioner could not sell insurance to the Fire District himself, his spouse would also be prohibited by the LGEL from selling the same.   </a:t>
            </a:r>
          </a:p>
          <a:p>
            <a:endParaRPr lang="en-US" sz="1600" dirty="0"/>
          </a:p>
          <a:p>
            <a:pPr marL="0" indent="0">
              <a:buNone/>
            </a:pPr>
            <a:endParaRPr lang="en-US" sz="1600" dirty="0"/>
          </a:p>
        </p:txBody>
      </p:sp>
    </p:spTree>
    <p:extLst>
      <p:ext uri="{BB962C8B-B14F-4D97-AF65-F5344CB8AC3E}">
        <p14:creationId xmlns:p14="http://schemas.microsoft.com/office/powerpoint/2010/main" val="25930529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C02FA-100F-480F-866B-84C29B16ED8F}"/>
              </a:ext>
            </a:extLst>
          </p:cNvPr>
          <p:cNvSpPr>
            <a:spLocks noGrp="1"/>
          </p:cNvSpPr>
          <p:nvPr>
            <p:ph type="title"/>
          </p:nvPr>
        </p:nvSpPr>
        <p:spPr/>
        <p:txBody>
          <a:bodyPr/>
          <a:lstStyle/>
          <a:p>
            <a:pPr algn="ctr"/>
            <a:r>
              <a:rPr lang="en-US" dirty="0"/>
              <a:t>Local Government Ethics Law </a:t>
            </a:r>
          </a:p>
        </p:txBody>
      </p:sp>
      <p:sp>
        <p:nvSpPr>
          <p:cNvPr id="3" name="Content Placeholder 2">
            <a:extLst>
              <a:ext uri="{FF2B5EF4-FFF2-40B4-BE49-F238E27FC236}">
                <a16:creationId xmlns:a16="http://schemas.microsoft.com/office/drawing/2014/main" id="{503128E7-6BBE-4248-AF0D-7F30F01599A0}"/>
              </a:ext>
            </a:extLst>
          </p:cNvPr>
          <p:cNvSpPr>
            <a:spLocks noGrp="1"/>
          </p:cNvSpPr>
          <p:nvPr>
            <p:ph idx="1"/>
          </p:nvPr>
        </p:nvSpPr>
        <p:spPr/>
        <p:txBody>
          <a:bodyPr>
            <a:noAutofit/>
          </a:bodyPr>
          <a:lstStyle/>
          <a:p>
            <a:pPr marL="0" indent="0">
              <a:buNone/>
            </a:pPr>
            <a:r>
              <a:rPr lang="en-US" dirty="0"/>
              <a:t>Fire Commissioners are also reminded of their obligation under the LGEL to annually file complete Financial Disclosure Statements (FDSs) with the Local Finance Board. </a:t>
            </a:r>
          </a:p>
          <a:p>
            <a:pPr marL="0" indent="0">
              <a:buNone/>
            </a:pPr>
            <a:endParaRPr lang="en-US" dirty="0"/>
          </a:p>
          <a:p>
            <a:pPr marL="0" indent="0">
              <a:buNone/>
            </a:pPr>
            <a:r>
              <a:rPr lang="en-US" dirty="0"/>
              <a:t>Pursuant to N.J.S.A. 40A:9-22.10, the Board may assess an appropriate fine that is not less than $100 nor more than $500 for LGEL violations, which include non-filers. </a:t>
            </a:r>
          </a:p>
          <a:p>
            <a:pPr marL="0" indent="0">
              <a:buNone/>
            </a:pPr>
            <a:endParaRPr lang="en-US" sz="1800" dirty="0"/>
          </a:p>
        </p:txBody>
      </p:sp>
    </p:spTree>
    <p:extLst>
      <p:ext uri="{BB962C8B-B14F-4D97-AF65-F5344CB8AC3E}">
        <p14:creationId xmlns:p14="http://schemas.microsoft.com/office/powerpoint/2010/main" val="2104147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8F9BB-E512-3235-03D9-2E57E0D23690}"/>
              </a:ext>
            </a:extLst>
          </p:cNvPr>
          <p:cNvSpPr>
            <a:spLocks noGrp="1"/>
          </p:cNvSpPr>
          <p:nvPr>
            <p:ph type="title"/>
          </p:nvPr>
        </p:nvSpPr>
        <p:spPr/>
        <p:txBody>
          <a:bodyPr/>
          <a:lstStyle/>
          <a:p>
            <a:pPr algn="ctr"/>
            <a:r>
              <a:rPr lang="en-US" dirty="0"/>
              <a:t>Rules and regulations</a:t>
            </a:r>
          </a:p>
        </p:txBody>
      </p:sp>
      <p:sp>
        <p:nvSpPr>
          <p:cNvPr id="3" name="Content Placeholder 2">
            <a:extLst>
              <a:ext uri="{FF2B5EF4-FFF2-40B4-BE49-F238E27FC236}">
                <a16:creationId xmlns:a16="http://schemas.microsoft.com/office/drawing/2014/main" id="{5AF0AB23-0D99-48E5-8724-3A665F592252}"/>
              </a:ext>
            </a:extLst>
          </p:cNvPr>
          <p:cNvSpPr>
            <a:spLocks noGrp="1"/>
          </p:cNvSpPr>
          <p:nvPr>
            <p:ph idx="1"/>
          </p:nvPr>
        </p:nvSpPr>
        <p:spPr/>
        <p:txBody>
          <a:bodyPr/>
          <a:lstStyle/>
          <a:p>
            <a:r>
              <a:rPr lang="en-US" dirty="0"/>
              <a:t>All Fire District Commissioners and Officers should familiarize themselves with laws governing Fire Districts, including related statutes and administrative code.</a:t>
            </a:r>
          </a:p>
          <a:p>
            <a:pPr lvl="1"/>
            <a:r>
              <a:rPr lang="en-US" dirty="0"/>
              <a:t>N.J.S.A 40A:14</a:t>
            </a:r>
          </a:p>
          <a:p>
            <a:pPr lvl="1"/>
            <a:r>
              <a:rPr lang="en-US" dirty="0"/>
              <a:t>N.J.A.C. 5:31</a:t>
            </a:r>
          </a:p>
          <a:p>
            <a:pPr lvl="1"/>
            <a:r>
              <a:rPr lang="en-US" dirty="0"/>
              <a:t>Local Finance Notices</a:t>
            </a:r>
          </a:p>
          <a:p>
            <a:pPr lvl="1"/>
            <a:r>
              <a:rPr lang="en-US" dirty="0"/>
              <a:t>EGG Notices</a:t>
            </a:r>
          </a:p>
          <a:p>
            <a:r>
              <a:rPr lang="en-US" dirty="0"/>
              <a:t>It is recommended that all Commissioners and Officers sign up for </a:t>
            </a:r>
            <a:r>
              <a:rPr lang="en-US" dirty="0" err="1"/>
              <a:t>myNJ</a:t>
            </a:r>
            <a:r>
              <a:rPr lang="en-US" dirty="0"/>
              <a:t> account and ensure they are registered for Fire District role.</a:t>
            </a:r>
          </a:p>
        </p:txBody>
      </p:sp>
    </p:spTree>
    <p:extLst>
      <p:ext uri="{BB962C8B-B14F-4D97-AF65-F5344CB8AC3E}">
        <p14:creationId xmlns:p14="http://schemas.microsoft.com/office/powerpoint/2010/main" val="4147542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38389D-1681-317E-6542-04161140073E}"/>
              </a:ext>
            </a:extLst>
          </p:cNvPr>
          <p:cNvSpPr>
            <a:spLocks noGrp="1"/>
          </p:cNvSpPr>
          <p:nvPr>
            <p:ph type="title"/>
          </p:nvPr>
        </p:nvSpPr>
        <p:spPr/>
        <p:txBody>
          <a:bodyPr/>
          <a:lstStyle/>
          <a:p>
            <a:pPr algn="ctr"/>
            <a:r>
              <a:rPr lang="en-US" dirty="0"/>
              <a:t>Fire district budgets</a:t>
            </a:r>
          </a:p>
        </p:txBody>
      </p:sp>
      <p:sp>
        <p:nvSpPr>
          <p:cNvPr id="3" name="Text Placeholder 2">
            <a:extLst>
              <a:ext uri="{FF2B5EF4-FFF2-40B4-BE49-F238E27FC236}">
                <a16:creationId xmlns:a16="http://schemas.microsoft.com/office/drawing/2014/main" id="{5B1667B4-3299-333D-70A3-B4F68F67E28D}"/>
              </a:ext>
            </a:extLst>
          </p:cNvPr>
          <p:cNvSpPr>
            <a:spLocks noGrp="1"/>
          </p:cNvSpPr>
          <p:nvPr>
            <p:ph type="body" idx="1"/>
          </p:nvPr>
        </p:nvSpPr>
        <p:spPr/>
        <p:txBody>
          <a:bodyPr>
            <a:normAutofit/>
          </a:bodyPr>
          <a:lstStyle/>
          <a:p>
            <a:pPr algn="ctr"/>
            <a:r>
              <a:rPr lang="en-US" dirty="0"/>
              <a:t>All districts are required to file an annual budget with the Division </a:t>
            </a:r>
            <a:br>
              <a:rPr lang="en-US" dirty="0"/>
            </a:br>
            <a:r>
              <a:rPr lang="en-US" dirty="0"/>
              <a:t>of Local Government Services, Department of Community Affairs.</a:t>
            </a:r>
          </a:p>
        </p:txBody>
      </p:sp>
    </p:spTree>
    <p:extLst>
      <p:ext uri="{BB962C8B-B14F-4D97-AF65-F5344CB8AC3E}">
        <p14:creationId xmlns:p14="http://schemas.microsoft.com/office/powerpoint/2010/main" val="4032585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94028E9-42AD-C411-25A9-91DA616AE083}"/>
              </a:ext>
            </a:extLst>
          </p:cNvPr>
          <p:cNvSpPr/>
          <p:nvPr/>
        </p:nvSpPr>
        <p:spPr>
          <a:xfrm>
            <a:off x="8467439" y="3088792"/>
            <a:ext cx="2057400" cy="1481666"/>
          </a:xfrm>
          <a:prstGeom prst="rect">
            <a:avLst/>
          </a:prstGeom>
          <a:solidFill>
            <a:schemeClr val="accent1"/>
          </a:solidFill>
          <a:ln>
            <a:solidFill>
              <a:srgbClr val="C00000"/>
            </a:solidFill>
          </a:ln>
          <a:scene3d>
            <a:camera prst="orthographicFront"/>
            <a:lightRig rig="threePt" dir="t"/>
          </a:scene3d>
          <a:sp3d>
            <a:bevelT w="127000" h="1270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A059165-8474-8A7B-6D02-56BCDE8186D5}"/>
              </a:ext>
            </a:extLst>
          </p:cNvPr>
          <p:cNvSpPr>
            <a:spLocks noGrp="1"/>
          </p:cNvSpPr>
          <p:nvPr>
            <p:ph type="title"/>
          </p:nvPr>
        </p:nvSpPr>
        <p:spPr/>
        <p:txBody>
          <a:bodyPr/>
          <a:lstStyle/>
          <a:p>
            <a:pPr algn="ctr"/>
            <a:r>
              <a:rPr lang="en-US" dirty="0"/>
              <a:t>Budget basics - Fast</a:t>
            </a:r>
          </a:p>
        </p:txBody>
      </p:sp>
      <p:sp>
        <p:nvSpPr>
          <p:cNvPr id="3" name="Content Placeholder 2">
            <a:extLst>
              <a:ext uri="{FF2B5EF4-FFF2-40B4-BE49-F238E27FC236}">
                <a16:creationId xmlns:a16="http://schemas.microsoft.com/office/drawing/2014/main" id="{0D3CFBE4-1191-5C10-E05F-6CEA29EF2204}"/>
              </a:ext>
            </a:extLst>
          </p:cNvPr>
          <p:cNvSpPr>
            <a:spLocks noGrp="1"/>
          </p:cNvSpPr>
          <p:nvPr>
            <p:ph idx="1"/>
          </p:nvPr>
        </p:nvSpPr>
        <p:spPr/>
        <p:txBody>
          <a:bodyPr>
            <a:normAutofit lnSpcReduction="10000"/>
          </a:bodyPr>
          <a:lstStyle/>
          <a:p>
            <a:r>
              <a:rPr lang="en-US" dirty="0"/>
              <a:t>All budgets must be uploaded and SUBMITTED to FAST</a:t>
            </a:r>
          </a:p>
          <a:p>
            <a:r>
              <a:rPr lang="en-US" dirty="0"/>
              <a:t>Use Most Recent Forms available</a:t>
            </a:r>
          </a:p>
          <a:p>
            <a:r>
              <a:rPr lang="en-US" dirty="0"/>
              <a:t>Read the Instructions tab</a:t>
            </a:r>
          </a:p>
          <a:p>
            <a:r>
              <a:rPr lang="en-US" dirty="0"/>
              <a:t>Timely Uploads</a:t>
            </a:r>
          </a:p>
          <a:p>
            <a:pPr lvl="1"/>
            <a:r>
              <a:rPr lang="en-US" dirty="0"/>
              <a:t>3 days after budget adoption (N.J.A.C. 5:31-2.4)</a:t>
            </a:r>
          </a:p>
          <a:p>
            <a:pPr lvl="1"/>
            <a:r>
              <a:rPr lang="en-US" dirty="0"/>
              <a:t>3 days after budget introduction</a:t>
            </a:r>
          </a:p>
          <a:p>
            <a:r>
              <a:rPr lang="en-US" dirty="0"/>
              <a:t>Upload budget in excel format</a:t>
            </a:r>
          </a:p>
          <a:p>
            <a:r>
              <a:rPr lang="en-US" dirty="0"/>
              <a:t>Upload all applicable supporting documents</a:t>
            </a:r>
          </a:p>
        </p:txBody>
      </p:sp>
      <p:sp>
        <p:nvSpPr>
          <p:cNvPr id="4" name="TextBox 3">
            <a:extLst>
              <a:ext uri="{FF2B5EF4-FFF2-40B4-BE49-F238E27FC236}">
                <a16:creationId xmlns:a16="http://schemas.microsoft.com/office/drawing/2014/main" id="{A5336929-A272-0EB7-90E9-531F411459A9}"/>
              </a:ext>
            </a:extLst>
          </p:cNvPr>
          <p:cNvSpPr txBox="1"/>
          <p:nvPr/>
        </p:nvSpPr>
        <p:spPr>
          <a:xfrm>
            <a:off x="8533759" y="3155205"/>
            <a:ext cx="1911101" cy="1323439"/>
          </a:xfrm>
          <a:prstGeom prst="rect">
            <a:avLst/>
          </a:prstGeom>
          <a:noFill/>
        </p:spPr>
        <p:txBody>
          <a:bodyPr wrap="none" rtlCol="0">
            <a:spAutoFit/>
          </a:bodyPr>
          <a:lstStyle/>
          <a:p>
            <a:pPr algn="ctr"/>
            <a:r>
              <a:rPr lang="en-US" sz="4000" dirty="0"/>
              <a:t>CLICK</a:t>
            </a:r>
          </a:p>
          <a:p>
            <a:pPr algn="ctr"/>
            <a:r>
              <a:rPr lang="en-US" sz="4000" dirty="0"/>
              <a:t>SUBMIT</a:t>
            </a:r>
          </a:p>
        </p:txBody>
      </p:sp>
    </p:spTree>
    <p:extLst>
      <p:ext uri="{BB962C8B-B14F-4D97-AF65-F5344CB8AC3E}">
        <p14:creationId xmlns:p14="http://schemas.microsoft.com/office/powerpoint/2010/main" val="2677863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5442A-C80A-B920-020B-649BA5060DCE}"/>
              </a:ext>
            </a:extLst>
          </p:cNvPr>
          <p:cNvSpPr>
            <a:spLocks noGrp="1"/>
          </p:cNvSpPr>
          <p:nvPr>
            <p:ph type="title"/>
          </p:nvPr>
        </p:nvSpPr>
        <p:spPr/>
        <p:txBody>
          <a:bodyPr/>
          <a:lstStyle/>
          <a:p>
            <a:pPr algn="ctr"/>
            <a:r>
              <a:rPr lang="en-US" dirty="0"/>
              <a:t>Budget basics - Fast</a:t>
            </a:r>
          </a:p>
        </p:txBody>
      </p:sp>
      <p:sp>
        <p:nvSpPr>
          <p:cNvPr id="3" name="Content Placeholder 2">
            <a:extLst>
              <a:ext uri="{FF2B5EF4-FFF2-40B4-BE49-F238E27FC236}">
                <a16:creationId xmlns:a16="http://schemas.microsoft.com/office/drawing/2014/main" id="{62FC6DF7-1DFB-C37F-2C25-D5E668DF4A50}"/>
              </a:ext>
            </a:extLst>
          </p:cNvPr>
          <p:cNvSpPr>
            <a:spLocks noGrp="1"/>
          </p:cNvSpPr>
          <p:nvPr>
            <p:ph idx="1"/>
          </p:nvPr>
        </p:nvSpPr>
        <p:spPr/>
        <p:txBody>
          <a:bodyPr>
            <a:normAutofit lnSpcReduction="10000"/>
          </a:bodyPr>
          <a:lstStyle/>
          <a:p>
            <a:r>
              <a:rPr lang="en-US" dirty="0"/>
              <a:t>February Elections:</a:t>
            </a:r>
          </a:p>
          <a:p>
            <a:pPr lvl="1"/>
            <a:r>
              <a:rPr lang="en-US" dirty="0"/>
              <a:t>Ballot Budget Question = AMOUNT TO BE RAISED BY TAXATION</a:t>
            </a:r>
          </a:p>
          <a:p>
            <a:pPr lvl="1"/>
            <a:r>
              <a:rPr lang="en-US" dirty="0"/>
              <a:t>Upload copy of ballot and certification of results</a:t>
            </a:r>
          </a:p>
          <a:p>
            <a:pPr lvl="1"/>
            <a:r>
              <a:rPr lang="en-US" dirty="0"/>
              <a:t>Record Amount to be Raised vote and results</a:t>
            </a:r>
          </a:p>
          <a:p>
            <a:pPr lvl="1"/>
            <a:r>
              <a:rPr lang="en-US" dirty="0"/>
              <a:t>Click Submit !</a:t>
            </a:r>
          </a:p>
          <a:p>
            <a:r>
              <a:rPr lang="en-US" dirty="0"/>
              <a:t>November Elections</a:t>
            </a:r>
          </a:p>
          <a:p>
            <a:pPr lvl="1"/>
            <a:r>
              <a:rPr lang="en-US" dirty="0"/>
              <a:t>Upload copy of Commissioner Resolution approving budget and capital items</a:t>
            </a:r>
          </a:p>
          <a:p>
            <a:pPr lvl="1"/>
            <a:r>
              <a:rPr lang="en-US" dirty="0"/>
              <a:t>Record Amount to be Raised, leave vote blank</a:t>
            </a:r>
          </a:p>
          <a:p>
            <a:pPr lvl="1"/>
            <a:r>
              <a:rPr lang="en-US" dirty="0"/>
              <a:t>Click Submit !</a:t>
            </a:r>
          </a:p>
        </p:txBody>
      </p:sp>
    </p:spTree>
    <p:extLst>
      <p:ext uri="{BB962C8B-B14F-4D97-AF65-F5344CB8AC3E}">
        <p14:creationId xmlns:p14="http://schemas.microsoft.com/office/powerpoint/2010/main" val="4141717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2AD2-0A22-5147-BCBA-204D54C440DC}"/>
              </a:ext>
            </a:extLst>
          </p:cNvPr>
          <p:cNvSpPr>
            <a:spLocks noGrp="1"/>
          </p:cNvSpPr>
          <p:nvPr>
            <p:ph type="title"/>
          </p:nvPr>
        </p:nvSpPr>
        <p:spPr/>
        <p:txBody>
          <a:bodyPr/>
          <a:lstStyle/>
          <a:p>
            <a:pPr algn="ctr"/>
            <a:r>
              <a:rPr lang="en-US" dirty="0"/>
              <a:t>Budget basics</a:t>
            </a:r>
          </a:p>
        </p:txBody>
      </p:sp>
      <p:sp>
        <p:nvSpPr>
          <p:cNvPr id="3" name="Content Placeholder 2">
            <a:extLst>
              <a:ext uri="{FF2B5EF4-FFF2-40B4-BE49-F238E27FC236}">
                <a16:creationId xmlns:a16="http://schemas.microsoft.com/office/drawing/2014/main" id="{0A73DCD7-375F-DC43-3DB1-07CAA175940B}"/>
              </a:ext>
            </a:extLst>
          </p:cNvPr>
          <p:cNvSpPr>
            <a:spLocks noGrp="1"/>
          </p:cNvSpPr>
          <p:nvPr>
            <p:ph idx="1"/>
          </p:nvPr>
        </p:nvSpPr>
        <p:spPr/>
        <p:txBody>
          <a:bodyPr>
            <a:normAutofit fontScale="92500" lnSpcReduction="10000"/>
          </a:bodyPr>
          <a:lstStyle/>
          <a:p>
            <a:r>
              <a:rPr lang="en-US" dirty="0"/>
              <a:t>Referendums</a:t>
            </a:r>
          </a:p>
          <a:p>
            <a:pPr lvl="1"/>
            <a:r>
              <a:rPr lang="en-US" dirty="0"/>
              <a:t>Voter Approved Actions</a:t>
            </a:r>
          </a:p>
          <a:p>
            <a:pPr lvl="1"/>
            <a:r>
              <a:rPr lang="en-US" dirty="0"/>
              <a:t>Must be approved at February Annual Election (for both February or November districts)</a:t>
            </a:r>
          </a:p>
          <a:p>
            <a:pPr lvl="1"/>
            <a:r>
              <a:rPr lang="en-US" dirty="0"/>
              <a:t>Exceed CAP - </a:t>
            </a:r>
          </a:p>
          <a:p>
            <a:pPr lvl="1"/>
            <a:r>
              <a:rPr lang="en-US" dirty="0"/>
              <a:t>Release Restricted Fund Balance – </a:t>
            </a:r>
          </a:p>
          <a:p>
            <a:pPr lvl="1"/>
            <a:r>
              <a:rPr lang="en-US" dirty="0"/>
              <a:t>Must pass resolution to include on ballot.  </a:t>
            </a:r>
            <a:r>
              <a:rPr lang="en-US"/>
              <a:t>Must also advertise </a:t>
            </a:r>
            <a:r>
              <a:rPr lang="en-US" dirty="0"/>
              <a:t>approved resolution.</a:t>
            </a:r>
          </a:p>
          <a:p>
            <a:pPr lvl="2"/>
            <a:r>
              <a:rPr lang="en-US" sz="1500" dirty="0"/>
              <a:t>Resolution must include total amount and detail of the appropriation line(s) where this additional funding is needed. Resolution templates are available on DLGS website: </a:t>
            </a:r>
            <a:r>
              <a:rPr lang="en-US" sz="1500" u="sng" dirty="0"/>
              <a:t>www.nj.gov/dca/dlgs/programs/au_budgets.shtml</a:t>
            </a:r>
          </a:p>
          <a:p>
            <a:pPr lvl="1"/>
            <a:r>
              <a:rPr lang="en-US" dirty="0"/>
              <a:t>If the referendum is defeated by voters, it must be removed from the budget via resolution.</a:t>
            </a:r>
          </a:p>
          <a:p>
            <a:pPr lvl="2"/>
            <a:r>
              <a:rPr lang="en-US" dirty="0"/>
              <a:t>A revised budget without the referendum and copy of the resolution must be uploaded to FAST.</a:t>
            </a:r>
          </a:p>
        </p:txBody>
      </p:sp>
    </p:spTree>
    <p:extLst>
      <p:ext uri="{BB962C8B-B14F-4D97-AF65-F5344CB8AC3E}">
        <p14:creationId xmlns:p14="http://schemas.microsoft.com/office/powerpoint/2010/main" val="67250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3DBE1-2D8D-AC77-82FB-6DAFD2269872}"/>
              </a:ext>
            </a:extLst>
          </p:cNvPr>
          <p:cNvSpPr>
            <a:spLocks noGrp="1"/>
          </p:cNvSpPr>
          <p:nvPr>
            <p:ph type="title"/>
          </p:nvPr>
        </p:nvSpPr>
        <p:spPr/>
        <p:txBody>
          <a:bodyPr/>
          <a:lstStyle/>
          <a:p>
            <a:pPr algn="ctr"/>
            <a:r>
              <a:rPr lang="en-US" dirty="0"/>
              <a:t>CERTIFICATIONS</a:t>
            </a:r>
          </a:p>
        </p:txBody>
      </p:sp>
      <p:sp>
        <p:nvSpPr>
          <p:cNvPr id="3" name="Content Placeholder 2">
            <a:extLst>
              <a:ext uri="{FF2B5EF4-FFF2-40B4-BE49-F238E27FC236}">
                <a16:creationId xmlns:a16="http://schemas.microsoft.com/office/drawing/2014/main" id="{A24F05C3-396C-6380-9854-5BE9ACE4128C}"/>
              </a:ext>
            </a:extLst>
          </p:cNvPr>
          <p:cNvSpPr>
            <a:spLocks noGrp="1"/>
          </p:cNvSpPr>
          <p:nvPr>
            <p:ph idx="1"/>
          </p:nvPr>
        </p:nvSpPr>
        <p:spPr/>
        <p:txBody>
          <a:bodyPr>
            <a:normAutofit/>
          </a:bodyPr>
          <a:lstStyle/>
          <a:p>
            <a:r>
              <a:rPr lang="en-US" dirty="0"/>
              <a:t>Introduced Budgets:</a:t>
            </a:r>
          </a:p>
          <a:p>
            <a:pPr lvl="1"/>
            <a:r>
              <a:rPr lang="en-US" dirty="0"/>
              <a:t>Required certifications are on pages C-2 through C-6</a:t>
            </a:r>
          </a:p>
          <a:p>
            <a:pPr lvl="1"/>
            <a:r>
              <a:rPr lang="en-US" dirty="0"/>
              <a:t>All pages require email address typed in yellow shaded cells</a:t>
            </a:r>
          </a:p>
          <a:p>
            <a:pPr lvl="1"/>
            <a:r>
              <a:rPr lang="en-US" dirty="0"/>
              <a:t>Record the Total Revenues, Total Appropriations, and Amount to </a:t>
            </a:r>
            <a:br>
              <a:rPr lang="en-US" dirty="0"/>
            </a:br>
            <a:r>
              <a:rPr lang="en-US" dirty="0"/>
              <a:t>be Raised by Taxation as well as the governing body vote on Page C-6</a:t>
            </a:r>
          </a:p>
          <a:p>
            <a:pPr lvl="1"/>
            <a:r>
              <a:rPr lang="en-US" dirty="0"/>
              <a:t>Ensure Revenue,  Appropriation, and Taxation amounts agree to Page F-1</a:t>
            </a:r>
          </a:p>
          <a:p>
            <a:r>
              <a:rPr lang="en-US" dirty="0"/>
              <a:t>Adopted Budgets:</a:t>
            </a:r>
          </a:p>
          <a:p>
            <a:pPr lvl="1"/>
            <a:r>
              <a:rPr lang="en-US" dirty="0"/>
              <a:t>Complete Page C-7 similar to Page C-5 and Page C-8 similar to Page C-6</a:t>
            </a:r>
          </a:p>
        </p:txBody>
      </p:sp>
    </p:spTree>
    <p:extLst>
      <p:ext uri="{BB962C8B-B14F-4D97-AF65-F5344CB8AC3E}">
        <p14:creationId xmlns:p14="http://schemas.microsoft.com/office/powerpoint/2010/main" val="18532627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4EBF61B9A0B1942803E2ED342A132C3" ma:contentTypeVersion="0" ma:contentTypeDescription="Create a new document." ma:contentTypeScope="" ma:versionID="90e2fb0da301945a5599d2b06894f73c">
  <xsd:schema xmlns:xsd="http://www.w3.org/2001/XMLSchema" xmlns:xs="http://www.w3.org/2001/XMLSchema" xmlns:p="http://schemas.microsoft.com/office/2006/metadata/properties" targetNamespace="http://schemas.microsoft.com/office/2006/metadata/properties" ma:root="true" ma:fieldsID="a3f985c6013f9463fdd7ba553a142da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3D1BA8C-DAB6-4AB4-BFA7-6D3DA986156F}">
  <ds:schemaRefs>
    <ds:schemaRef ds:uri="http://purl.org/dc/elements/1.1/"/>
    <ds:schemaRef ds:uri="http://schemas.microsoft.com/office/infopath/2007/PartnerControls"/>
    <ds:schemaRef ds:uri="http://www.w3.org/XML/1998/namespace"/>
    <ds:schemaRef ds:uri="http://purl.org/dc/dcmitype/"/>
    <ds:schemaRef ds:uri="http://schemas.openxmlformats.org/package/2006/metadata/core-properties"/>
    <ds:schemaRef ds:uri="http://schemas.microsoft.com/office/2006/documentManagement/types"/>
    <ds:schemaRef ds:uri="http://purl.org/dc/terms/"/>
    <ds:schemaRef ds:uri="http://schemas.microsoft.com/office/2006/metadata/properties"/>
  </ds:schemaRefs>
</ds:datastoreItem>
</file>

<file path=customXml/itemProps2.xml><?xml version="1.0" encoding="utf-8"?>
<ds:datastoreItem xmlns:ds="http://schemas.openxmlformats.org/officeDocument/2006/customXml" ds:itemID="{C5EE511F-0B85-4E8D-A5D4-F277F9F1B48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E76A911D-4267-4B39-B211-B80B270FC76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Gallery</Template>
  <TotalTime>26189</TotalTime>
  <Words>2969</Words>
  <Application>Microsoft Office PowerPoint</Application>
  <PresentationFormat>Widescreen</PresentationFormat>
  <Paragraphs>262</Paragraphs>
  <Slides>38</Slides>
  <Notes>35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38</vt:i4>
      </vt:variant>
    </vt:vector>
  </HeadingPairs>
  <TitlesOfParts>
    <vt:vector size="42" baseType="lpstr">
      <vt:lpstr>Arial</vt:lpstr>
      <vt:lpstr>Calibri</vt:lpstr>
      <vt:lpstr>Gill Sans MT</vt:lpstr>
      <vt:lpstr>Gallery</vt:lpstr>
      <vt:lpstr>Fire District Training</vt:lpstr>
      <vt:lpstr>Areas of focus</vt:lpstr>
      <vt:lpstr>Rules and regulations</vt:lpstr>
      <vt:lpstr>Rules and regulations</vt:lpstr>
      <vt:lpstr>Fire district budgets</vt:lpstr>
      <vt:lpstr>Budget basics - Fast</vt:lpstr>
      <vt:lpstr>Budget basics - Fast</vt:lpstr>
      <vt:lpstr>Budget basics</vt:lpstr>
      <vt:lpstr>CERTIFICATIONS</vt:lpstr>
      <vt:lpstr>Narratives</vt:lpstr>
      <vt:lpstr>Narratives</vt:lpstr>
      <vt:lpstr>narratives</vt:lpstr>
      <vt:lpstr>Financial section</vt:lpstr>
      <vt:lpstr>Financial section</vt:lpstr>
      <vt:lpstr>Financial section</vt:lpstr>
      <vt:lpstr>Financial section</vt:lpstr>
      <vt:lpstr>Financial section</vt:lpstr>
      <vt:lpstr>Financial section</vt:lpstr>
      <vt:lpstr>capital appropriations</vt:lpstr>
      <vt:lpstr>Special Meetings vs. Elections</vt:lpstr>
      <vt:lpstr>N.J.S.A. 40A:14-85</vt:lpstr>
      <vt:lpstr>Special Meetings (February annual election)</vt:lpstr>
      <vt:lpstr>Special Meetings (November annual election)</vt:lpstr>
      <vt:lpstr>Special meetings</vt:lpstr>
      <vt:lpstr>Special Elections (FINANCING)</vt:lpstr>
      <vt:lpstr>Local Finance Board APPLICATION </vt:lpstr>
      <vt:lpstr>Local Finance Board Application</vt:lpstr>
      <vt:lpstr>Local Finance Board APPLICATION </vt:lpstr>
      <vt:lpstr>Local Finance Board </vt:lpstr>
      <vt:lpstr>Local Finance Board </vt:lpstr>
      <vt:lpstr>Local Finance Board </vt:lpstr>
      <vt:lpstr>Local Finance Board </vt:lpstr>
      <vt:lpstr>audit</vt:lpstr>
      <vt:lpstr>audit</vt:lpstr>
      <vt:lpstr>ethics</vt:lpstr>
      <vt:lpstr>Local Government Ethics Law </vt:lpstr>
      <vt:lpstr>Local Government Ethics Law </vt:lpstr>
      <vt:lpstr>Local Government Ethics Law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Jones, Dana</dc:creator>
  <cp:lastModifiedBy>Allen, George [DCA]</cp:lastModifiedBy>
  <cp:revision>23</cp:revision>
  <cp:lastPrinted>2024-09-10T20:03:31Z</cp:lastPrinted>
  <dcterms:created xsi:type="dcterms:W3CDTF">2020-05-15T15:17:55Z</dcterms:created>
  <dcterms:modified xsi:type="dcterms:W3CDTF">2024-09-10T20:56:45Z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0x01010004EBF61B9A0B1942803E2ED342A132C3</vt:lpwstr>
  </property>
</Properties>
</file>